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5F05C7D-5245-4DF9-81D3-8CF452E84C78}">
  <a:tblStyle styleId="{E5F05C7D-5245-4DF9-81D3-8CF452E84C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okingplanit.com/public/uploads/inventory/hashbrown_1366322674.jpg" TargetMode="Externa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okingplanit.com/public/uploads/inventory/hashbrown_1366322674.jpg" TargetMode="Externa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409413421_06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409413421_0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35cce7ef_06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35cce7ef_0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2624185f6_0_5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2624185f6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2624185f6_0_54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2624185f6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2624185f6_0_5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2624185f6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2624185f6_0_62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2624185f6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2624185f6_0_7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2624185f6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2624185f6_0_79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2624185f6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2624185f6_0_8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2624185f6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52624185f6_0_8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52624185f6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2624185f6_0_8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2624185f6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52624185f6_0_57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g52624185f6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2624185f6_0_8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2624185f6_0_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2624185f6_0_104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2624185f6_0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52624185f6_2_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52624185f6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2624185f6_2_1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52624185f6_2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2624185f6_2_2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2624185f6_2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2624185f6_2_3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2624185f6_2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2624185f6_2_36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52624185f6_2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2624185f6_2_27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52624185f6_2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2624185f6_2_38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52624185f6_2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2624185f6_2_28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2624185f6_2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52624185f6_0_4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52624185f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52624185f6_2_29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52624185f6_2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2624185f6_2_5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2624185f6_2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52624185f6_2_39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52624185f6_2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2624185f6_2_5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2624185f6_2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52624185f6_2_52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52624185f6_2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52624185f6_2_5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52624185f6_2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52624185f6_2_54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52624185f6_2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52624185f6_2_46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52624185f6_2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35cce7ef_098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35cce7ef_0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435cce7ef_099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435cce7ef_0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2624185f6_0_6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2624185f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2624185f6_2_83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2624185f6_2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2624185f6_2_87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2624185f6_2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2624185f6_2_89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2624185f6_2_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52624185f6_2_9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52624185f6_2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52624185f6_2_34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52624185f6_2_3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52624185f6_2_33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52624185f6_2_3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2624185f6_2_5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2624185f6_2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435cce7ef_02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435cce7ef_0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52624185f6_2_6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52624185f6_2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52624185f6_2_102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52624185f6_2_1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2624185f6_0_3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2624185f6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52624185f6_2_11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52624185f6_2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52624185f6_2_14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52624185f6_2_1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52624185f6_2_149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52624185f6_2_1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52624185f6_2_15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52624185f6_2_1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52624185f6_2_162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52624185f6_2_1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52624185f6_2_177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52624185f6_2_1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52624185f6_2_19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52624185f6_2_1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52624185f6_2_22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52624185f6_2_2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52624185f6_2_228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52624185f6_2_2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52624185f6_2_229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52624185f6_2_2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2624185f6_0_39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2624185f6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2624185f6_2_23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2624185f6_2_2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52624185f6_2_23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52624185f6_2_2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52624185f6_2_236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52624185f6_2_2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52624185f6_2_239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52624185f6_2_2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52624185f6_2_242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52624185f6_2_2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52624185f6_2_24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52624185f6_2_2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52624185f6_2_27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52624185f6_2_2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52624185f6_2_277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52624185f6_2_2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52624185f6_2_28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52624185f6_2_2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52624185f6_2_30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52624185f6_2_3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2624185f6_0_4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2624185f6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52624185f6_2_124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52624185f6_2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6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52624185f6_2_30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52624185f6_2_3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52624185f6_2_30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52624185f6_2_3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52624185f6_2_310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52624185f6_2_3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52624185f6_2_12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52624185f6_2_1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2624185f6_2_126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2624185f6_2_1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52624185f6_2_12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52624185f6_2_1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52624185f6_2_128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52624185f6_2_1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9d328cad45_24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9d328cad45_2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0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52624185f6_2_326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52624185f6_2_3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2624185f6_0_4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2624185f6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g435cce7ef_0111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8" name="Google Shape;1838;g435cce7ef_0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435cce7ef_026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435cce7ef_0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52624185f6_2_32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52624185f6_2_3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https://cookingplanit.com/public/uploads/inventory/hashbrown_1366322674.jpg</a:t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52624185f6_2_31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52624185f6_2_3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g52624185f6_2_31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" name="Google Shape;1910;g52624185f6_2_3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52624185f6_2_31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52624185f6_2_3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52624185f6_2_32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52624185f6_2_3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g52624185f6_2_324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" name="Google Shape;1928;g52624185f6_2_3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https://cookingplanit.com/public/uploads/inventory/hashbrown_1366322674.jpg</a:t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52624185f6_2_320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52624185f6_2_3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52624185f6_2_32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52624185f6_2_3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2624185f6_0_4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2624185f6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52624185f6_2_32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52624185f6_2_3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52624185f6_2_328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52624185f6_2_3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g52624185f6_2_326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2" name="Google Shape;1982;g52624185f6_2_3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52624185f6_2_327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52624185f6_2_3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435cce7ef_07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435cce7ef_0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a675256241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a67525624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a675256241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a67525624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b="1" i="0" sz="3200" u="none" cap="none" strike="noStrike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61925" y="2612325"/>
            <a:ext cx="53808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" name="Google Shape;13;p2"/>
          <p:cNvCxnSpPr/>
          <p:nvPr/>
        </p:nvCxnSpPr>
        <p:spPr>
          <a:xfrm>
            <a:off x="290700" y="2669200"/>
            <a:ext cx="8443800" cy="0"/>
          </a:xfrm>
          <a:prstGeom prst="straightConnector1">
            <a:avLst/>
          </a:prstGeom>
          <a:noFill/>
          <a:ln cap="flat" cmpd="sng" w="19050">
            <a:solidFill>
              <a:srgbClr val="1072B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b="1" sz="24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" name="Google Shape;16;p3"/>
          <p:cNvCxnSpPr/>
          <p:nvPr/>
        </p:nvCxnSpPr>
        <p:spPr>
          <a:xfrm>
            <a:off x="243000" y="587800"/>
            <a:ext cx="8443800" cy="0"/>
          </a:xfrm>
          <a:prstGeom prst="straightConnector1">
            <a:avLst/>
          </a:prstGeom>
          <a:noFill/>
          <a:ln cap="flat" cmpd="sng" w="19050">
            <a:solidFill>
              <a:srgbClr val="1072B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b="1" sz="24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://datastructur.es" TargetMode="External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68680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8578500" y="4793875"/>
            <a:ext cx="6552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datastructur.es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5.png"/><Relationship Id="rId8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://mathworld.wolfram.com/HashFunction.html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mathworld.wolfram.com/HashFunction.html" TargetMode="External"/><Relationship Id="rId4" Type="http://schemas.openxmlformats.org/officeDocument/2006/relationships/hyperlink" Target="https://en.wikipedia.org/wiki/Pigeonhole_principle" TargetMode="External"/><Relationship Id="rId5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20.png"/><Relationship Id="rId7" Type="http://schemas.openxmlformats.org/officeDocument/2006/relationships/image" Target="../media/image14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20.png"/><Relationship Id="rId8" Type="http://schemas.openxmlformats.org/officeDocument/2006/relationships/image" Target="../media/image14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20.png"/><Relationship Id="rId8" Type="http://schemas.openxmlformats.org/officeDocument/2006/relationships/image" Target="../media/image14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20.png"/><Relationship Id="rId8" Type="http://schemas.openxmlformats.org/officeDocument/2006/relationships/image" Target="../media/image14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9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9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9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8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8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21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3.xml"/><Relationship Id="rId3" Type="http://schemas.openxmlformats.org/officeDocument/2006/relationships/hyperlink" Target="http://goo.gl/o5EDvb" TargetMode="Externa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4.xml"/><Relationship Id="rId3" Type="http://schemas.openxmlformats.org/officeDocument/2006/relationships/hyperlink" Target="http://www.nydailynews.com/news/national/couple-calls-911-forgotten-mcdonalds-hash-browns-article-1.1543096" TargetMode="External"/><Relationship Id="rId4" Type="http://schemas.openxmlformats.org/officeDocument/2006/relationships/hyperlink" Target="http://en.wikipedia.org/wiki/Pigeonhole_principle#mediaviewer/File:TooManyPigeons.jpg" TargetMode="External"/><Relationship Id="rId5" Type="http://schemas.openxmlformats.org/officeDocument/2006/relationships/hyperlink" Target="https://cookingplanit.com/public/uploads/inventory/hashbrown_1366322674.jpg" TargetMode="Externa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400" y="-54725"/>
            <a:ext cx="4755876" cy="34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 txBox="1"/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CS61B, 2021</a:t>
            </a:r>
            <a:endParaRPr/>
          </a:p>
        </p:txBody>
      </p:sp>
      <p:sp>
        <p:nvSpPr>
          <p:cNvPr id="33" name="Google Shape;33;p8"/>
          <p:cNvSpPr txBox="1"/>
          <p:nvPr>
            <p:ph idx="1" type="subTitle"/>
          </p:nvPr>
        </p:nvSpPr>
        <p:spPr>
          <a:xfrm>
            <a:off x="161925" y="2688525"/>
            <a:ext cx="7544400" cy="16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19: Hashing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Set Implementations, DataIndexedIntegerSet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Integer Re</a:t>
            </a:r>
            <a:r>
              <a:rPr lang="en"/>
              <a:t>presentations of Strings, Integer Overflow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Hash Tables and Handling</a:t>
            </a:r>
            <a:r>
              <a:rPr lang="en"/>
              <a:t> Collisions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Hash Table Performance and Resizing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Hash Tables in Java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sp>
        <p:nvSpPr>
          <p:cNvPr id="202" name="Google Shape;202;p17"/>
          <p:cNvSpPr/>
          <p:nvPr/>
        </p:nvSpPr>
        <p:spPr>
          <a:xfrm>
            <a:off x="7816900" y="676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3" name="Google Shape;203;p17"/>
          <p:cNvSpPr/>
          <p:nvPr/>
        </p:nvSpPr>
        <p:spPr>
          <a:xfrm>
            <a:off x="7816900" y="904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" name="Google Shape;204;p17"/>
          <p:cNvSpPr/>
          <p:nvPr/>
        </p:nvSpPr>
        <p:spPr>
          <a:xfrm>
            <a:off x="7816900" y="1133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7816900" y="1362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7816900" y="1590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7816900" y="1819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8" name="Google Shape;208;p17"/>
          <p:cNvSpPr/>
          <p:nvPr/>
        </p:nvSpPr>
        <p:spPr>
          <a:xfrm>
            <a:off x="7816900" y="2047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7816900" y="2276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7816900" y="2513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7816900" y="2742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7816900" y="29707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3" name="Google Shape;213;p17"/>
          <p:cNvSpPr/>
          <p:nvPr/>
        </p:nvSpPr>
        <p:spPr>
          <a:xfrm>
            <a:off x="7816900" y="3199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7816900" y="3427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5" name="Google Shape;215;p17"/>
          <p:cNvSpPr/>
          <p:nvPr/>
        </p:nvSpPr>
        <p:spPr>
          <a:xfrm>
            <a:off x="7816900" y="3656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6" name="Google Shape;216;p17"/>
          <p:cNvSpPr/>
          <p:nvPr/>
        </p:nvSpPr>
        <p:spPr>
          <a:xfrm>
            <a:off x="7816900" y="3885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7816900" y="4113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8" name="Google Shape;218;p17"/>
          <p:cNvSpPr txBox="1"/>
          <p:nvPr/>
        </p:nvSpPr>
        <p:spPr>
          <a:xfrm>
            <a:off x="8101652" y="600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9" name="Google Shape;219;p17"/>
          <p:cNvSpPr txBox="1"/>
          <p:nvPr/>
        </p:nvSpPr>
        <p:spPr>
          <a:xfrm>
            <a:off x="6508450" y="474915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220" name="Google Shape;220;p17"/>
          <p:cNvSpPr txBox="1"/>
          <p:nvPr/>
        </p:nvSpPr>
        <p:spPr>
          <a:xfrm>
            <a:off x="7814150" y="4365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1" name="Google Shape;221;p17"/>
          <p:cNvSpPr txBox="1"/>
          <p:nvPr/>
        </p:nvSpPr>
        <p:spPr>
          <a:xfrm>
            <a:off x="170700" y="670375"/>
            <a:ext cx="5377500" cy="4302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2000000000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void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 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boolean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contains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sp>
        <p:nvSpPr>
          <p:cNvPr id="227" name="Google Shape;227;p18"/>
          <p:cNvSpPr txBox="1"/>
          <p:nvPr/>
        </p:nvSpPr>
        <p:spPr>
          <a:xfrm>
            <a:off x="170700" y="670375"/>
            <a:ext cx="5377500" cy="4302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2000000000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 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boolean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contains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28" name="Google Shape;228;p18"/>
          <p:cNvGraphicFramePr/>
          <p:nvPr/>
        </p:nvGraphicFramePr>
        <p:xfrm>
          <a:off x="4702973" y="246794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780200"/>
                <a:gridCol w="1260450"/>
                <a:gridCol w="11097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ArraySet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2-3 Tree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LLRB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234" name="Google Shape;234;p19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235" name="Google Shape;235;p19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6" name="Google Shape;236;p19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7" name="Google Shape;237;p19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9" name="Google Shape;239;p19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7" name="Google Shape;247;p19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8" name="Google Shape;248;p19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9" name="Google Shape;249;p19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0" name="Google Shape;250;p19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2" name="Google Shape;252;p19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253" name="Google Shape;253;p19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54" name="Google Shape;254;p19"/>
          <p:cNvSpPr txBox="1"/>
          <p:nvPr/>
        </p:nvSpPr>
        <p:spPr>
          <a:xfrm>
            <a:off x="418350" y="33601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diis.add(10);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diis.add(11);</a:t>
            </a:r>
            <a:endParaRPr sz="1600">
              <a:highlight>
                <a:srgbClr val="EFEFEF"/>
              </a:highlight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243000" y="1851175"/>
            <a:ext cx="71001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Downsides of this approach (that we will try to address):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Extremely wasteful of memory. To support checking presence of all positive integers, we need &gt; 2 billion booleans.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some way to generalize beyond integers.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"/>
          <p:cNvSpPr txBox="1"/>
          <p:nvPr/>
        </p:nvSpPr>
        <p:spPr>
          <a:xfrm>
            <a:off x="681900" y="2068350"/>
            <a:ext cx="7780200" cy="10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DataIndexedEnglishWordSet</a:t>
            </a:r>
            <a:endParaRPr b="1" sz="4800">
              <a:solidFill>
                <a:srgbClr val="BE07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the DataIndexedIntegerSet Idea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243000" y="556500"/>
            <a:ext cx="7322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Ideally, we want a data indexed set that can store arbitrary types.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But previous idea only supports integers!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Let’s talk about storing Strings.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Will get to generic types later.</a:t>
            </a:r>
            <a:endParaRPr/>
          </a:p>
        </p:txBody>
      </p:sp>
      <p:pic>
        <p:nvPicPr>
          <p:cNvPr id="267" name="Google Shape;2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275" y="2759625"/>
            <a:ext cx="3802651" cy="21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1"/>
          <p:cNvSpPr txBox="1"/>
          <p:nvPr/>
        </p:nvSpPr>
        <p:spPr>
          <a:xfrm>
            <a:off x="370000" y="1175725"/>
            <a:ext cx="4085100" cy="1806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DataIndexedSet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dis 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new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DataIndexedSet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dis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"cat"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dis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"bee"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dis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"dog"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	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5126555" y="3710780"/>
            <a:ext cx="618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1600"/>
          </a:p>
        </p:txBody>
      </p:sp>
      <p:sp>
        <p:nvSpPr>
          <p:cNvPr id="270" name="Google Shape;270;p21"/>
          <p:cNvSpPr txBox="1"/>
          <p:nvPr/>
        </p:nvSpPr>
        <p:spPr>
          <a:xfrm>
            <a:off x="5465750" y="3880575"/>
            <a:ext cx="6756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dog</a:t>
            </a:r>
            <a:endParaRPr sz="1600"/>
          </a:p>
        </p:txBody>
      </p:sp>
      <p:sp>
        <p:nvSpPr>
          <p:cNvPr id="271" name="Google Shape;271;p21"/>
          <p:cNvSpPr/>
          <p:nvPr/>
        </p:nvSpPr>
        <p:spPr>
          <a:xfrm>
            <a:off x="7969300" y="752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2" name="Google Shape;272;p21"/>
          <p:cNvSpPr/>
          <p:nvPr/>
        </p:nvSpPr>
        <p:spPr>
          <a:xfrm>
            <a:off x="7969300" y="981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3" name="Google Shape;273;p21"/>
          <p:cNvSpPr/>
          <p:nvPr/>
        </p:nvSpPr>
        <p:spPr>
          <a:xfrm>
            <a:off x="7969300" y="1209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4" name="Google Shape;274;p21"/>
          <p:cNvSpPr/>
          <p:nvPr/>
        </p:nvSpPr>
        <p:spPr>
          <a:xfrm>
            <a:off x="7969300" y="1438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5" name="Google Shape;275;p21"/>
          <p:cNvSpPr/>
          <p:nvPr/>
        </p:nvSpPr>
        <p:spPr>
          <a:xfrm>
            <a:off x="7969300" y="1666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8254050" y="676877"/>
            <a:ext cx="452400" cy="17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7969300" y="1895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8" name="Google Shape;278;p21"/>
          <p:cNvSpPr/>
          <p:nvPr/>
        </p:nvSpPr>
        <p:spPr>
          <a:xfrm>
            <a:off x="7969300" y="2124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" name="Google Shape;279;p21"/>
          <p:cNvSpPr txBox="1"/>
          <p:nvPr/>
        </p:nvSpPr>
        <p:spPr>
          <a:xfrm>
            <a:off x="7979975" y="230496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7969300" y="1895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1" name="Google Shape;281;p21"/>
          <p:cNvSpPr txBox="1"/>
          <p:nvPr/>
        </p:nvSpPr>
        <p:spPr>
          <a:xfrm>
            <a:off x="5465825" y="1476450"/>
            <a:ext cx="1950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Where do cat, bee, and dog go???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282" name="Google Shape;282;p21"/>
          <p:cNvCxnSpPr/>
          <p:nvPr/>
        </p:nvCxnSpPr>
        <p:spPr>
          <a:xfrm flipH="1" rot="10800000">
            <a:off x="7188075" y="1623425"/>
            <a:ext cx="624000" cy="1707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21"/>
          <p:cNvSpPr txBox="1"/>
          <p:nvPr/>
        </p:nvSpPr>
        <p:spPr>
          <a:xfrm>
            <a:off x="4726750" y="3540550"/>
            <a:ext cx="6756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bee</a:t>
            </a:r>
            <a:endParaRPr sz="1600"/>
          </a:p>
        </p:txBody>
      </p:sp>
      <p:pic>
        <p:nvPicPr>
          <p:cNvPr id="284" name="Google Shape;28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502720">
            <a:off x="6455252" y="3656869"/>
            <a:ext cx="202700" cy="625656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1"/>
          <p:cNvSpPr txBox="1"/>
          <p:nvPr/>
        </p:nvSpPr>
        <p:spPr>
          <a:xfrm rot="-3508826">
            <a:off x="5885731" y="3572166"/>
            <a:ext cx="525068" cy="2368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  <a:highlight>
                  <a:srgbClr val="FFFFFF"/>
                </a:highlight>
              </a:rPr>
              <a:t>???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the DataIndexedIntegerSet Idea</a:t>
            </a:r>
            <a:endParaRPr/>
          </a:p>
        </p:txBody>
      </p:sp>
      <p:sp>
        <p:nvSpPr>
          <p:cNvPr id="291" name="Google Shape;291;p22"/>
          <p:cNvSpPr txBox="1"/>
          <p:nvPr>
            <p:ph idx="1" type="body"/>
          </p:nvPr>
        </p:nvSpPr>
        <p:spPr>
          <a:xfrm>
            <a:off x="243000" y="556500"/>
            <a:ext cx="7322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want to add(“</a:t>
            </a:r>
            <a:r>
              <a:rPr lang="en">
                <a:solidFill>
                  <a:srgbClr val="8E7CC3"/>
                </a:solidFill>
              </a:rPr>
              <a:t>cat</a:t>
            </a:r>
            <a:r>
              <a:rPr lang="en"/>
              <a:t>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key question: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is the </a:t>
            </a:r>
            <a:r>
              <a:rPr lang="en">
                <a:solidFill>
                  <a:srgbClr val="8E7CC3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/>
              <a:t>th element of a list?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One idea: Use the first letter of the word as an index.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8E7CC3"/>
                </a:solidFill>
              </a:rPr>
              <a:t>a</a:t>
            </a:r>
            <a:r>
              <a:rPr lang="en"/>
              <a:t> = 1, </a:t>
            </a:r>
            <a:r>
              <a:rPr lang="en">
                <a:solidFill>
                  <a:srgbClr val="8E7CC3"/>
                </a:solidFill>
              </a:rPr>
              <a:t>b</a:t>
            </a:r>
            <a:r>
              <a:rPr lang="en"/>
              <a:t> = 2, </a:t>
            </a:r>
            <a:r>
              <a:rPr lang="en">
                <a:solidFill>
                  <a:srgbClr val="8E7CC3"/>
                </a:solidFill>
              </a:rPr>
              <a:t>c</a:t>
            </a:r>
            <a:r>
              <a:rPr lang="en"/>
              <a:t> = 3, …, </a:t>
            </a:r>
            <a:r>
              <a:rPr lang="en">
                <a:solidFill>
                  <a:srgbClr val="8E7CC3"/>
                </a:solidFill>
              </a:rPr>
              <a:t>z</a:t>
            </a:r>
            <a:r>
              <a:rPr lang="en"/>
              <a:t> = 26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What’s wrong with this approach?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words start with </a:t>
            </a:r>
            <a:r>
              <a:rPr lang="en">
                <a:solidFill>
                  <a:srgbClr val="8E7CC3"/>
                </a:solidFill>
              </a:rPr>
              <a:t>c</a:t>
            </a:r>
            <a:r>
              <a:rPr lang="en"/>
              <a:t>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contains(“chupacabra”) : true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Can’t store “=98yae98fwyawef”</a:t>
            </a:r>
            <a:endParaRPr/>
          </a:p>
        </p:txBody>
      </p:sp>
      <p:sp>
        <p:nvSpPr>
          <p:cNvPr id="292" name="Google Shape;292;p22"/>
          <p:cNvSpPr/>
          <p:nvPr/>
        </p:nvSpPr>
        <p:spPr>
          <a:xfrm>
            <a:off x="7979971" y="676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3" name="Google Shape;293;p22"/>
          <p:cNvSpPr/>
          <p:nvPr/>
        </p:nvSpPr>
        <p:spPr>
          <a:xfrm>
            <a:off x="7979971" y="904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4" name="Google Shape;294;p22"/>
          <p:cNvSpPr/>
          <p:nvPr/>
        </p:nvSpPr>
        <p:spPr>
          <a:xfrm>
            <a:off x="7979971" y="1133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5" name="Google Shape;295;p22"/>
          <p:cNvSpPr/>
          <p:nvPr/>
        </p:nvSpPr>
        <p:spPr>
          <a:xfrm>
            <a:off x="7979971" y="13621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6" name="Google Shape;296;p22"/>
          <p:cNvSpPr txBox="1"/>
          <p:nvPr/>
        </p:nvSpPr>
        <p:spPr>
          <a:xfrm>
            <a:off x="8296725" y="797250"/>
            <a:ext cx="335400" cy="21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z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7" name="Google Shape;297;p22"/>
          <p:cNvSpPr txBox="1"/>
          <p:nvPr/>
        </p:nvSpPr>
        <p:spPr>
          <a:xfrm>
            <a:off x="7571414" y="579325"/>
            <a:ext cx="644700" cy="23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" name="Google Shape;298;p22"/>
          <p:cNvSpPr txBox="1"/>
          <p:nvPr/>
        </p:nvSpPr>
        <p:spPr>
          <a:xfrm>
            <a:off x="7979975" y="18193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7979971" y="15937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0" name="Google Shape;300;p22"/>
          <p:cNvCxnSpPr/>
          <p:nvPr/>
        </p:nvCxnSpPr>
        <p:spPr>
          <a:xfrm flipH="1">
            <a:off x="3708625" y="3813850"/>
            <a:ext cx="829200" cy="146400"/>
          </a:xfrm>
          <a:prstGeom prst="straightConnector1">
            <a:avLst/>
          </a:prstGeom>
          <a:noFill/>
          <a:ln cap="flat" cmpd="sng" w="19050">
            <a:solidFill>
              <a:srgbClr val="AC202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1" name="Google Shape;301;p22"/>
          <p:cNvSpPr txBox="1"/>
          <p:nvPr/>
        </p:nvSpPr>
        <p:spPr>
          <a:xfrm>
            <a:off x="4570950" y="3548900"/>
            <a:ext cx="31893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“chupacabra” </a:t>
            </a:r>
            <a:r>
              <a:rPr b="1" lang="en">
                <a:solidFill>
                  <a:srgbClr val="AC2020"/>
                </a:solidFill>
              </a:rPr>
              <a:t>collides with</a:t>
            </a:r>
            <a:r>
              <a:rPr lang="en">
                <a:solidFill>
                  <a:srgbClr val="AC2020"/>
                </a:solidFill>
              </a:rPr>
              <a:t> “cat”</a:t>
            </a:r>
            <a:endParaRPr>
              <a:solidFill>
                <a:srgbClr val="AC2020"/>
              </a:solidFill>
            </a:endParaRPr>
          </a:p>
        </p:txBody>
      </p:sp>
      <p:sp>
        <p:nvSpPr>
          <p:cNvPr id="302" name="Google Shape;302;p22"/>
          <p:cNvSpPr/>
          <p:nvPr/>
        </p:nvSpPr>
        <p:spPr>
          <a:xfrm>
            <a:off x="7979971" y="2257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3" name="Google Shape;303;p22"/>
          <p:cNvSpPr/>
          <p:nvPr/>
        </p:nvSpPr>
        <p:spPr>
          <a:xfrm>
            <a:off x="7979971" y="2494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Avoiding Collisions</a:t>
            </a:r>
            <a:endParaRPr/>
          </a:p>
        </p:txBody>
      </p:sp>
      <p:sp>
        <p:nvSpPr>
          <p:cNvPr id="309" name="Google Shape;309;p23"/>
          <p:cNvSpPr txBox="1"/>
          <p:nvPr>
            <p:ph idx="1" type="body"/>
          </p:nvPr>
        </p:nvSpPr>
        <p:spPr>
          <a:xfrm>
            <a:off x="243000" y="556500"/>
            <a:ext cx="7191000" cy="41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all digits by multiplying each by a power of 27.</a:t>
            </a:r>
            <a:endParaRPr/>
          </a:p>
          <a:p>
            <a:pPr indent="-355600" lvl="0" marL="457200" rtl="0" algn="l"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8E7CC3"/>
                </a:solidFill>
              </a:rPr>
              <a:t>a</a:t>
            </a:r>
            <a:r>
              <a:rPr lang="en"/>
              <a:t> = 1, </a:t>
            </a:r>
            <a:r>
              <a:rPr lang="en">
                <a:solidFill>
                  <a:srgbClr val="8E7CC3"/>
                </a:solidFill>
              </a:rPr>
              <a:t>b</a:t>
            </a:r>
            <a:r>
              <a:rPr lang="en"/>
              <a:t> = 2, </a:t>
            </a:r>
            <a:r>
              <a:rPr lang="en">
                <a:solidFill>
                  <a:srgbClr val="8E7CC3"/>
                </a:solidFill>
              </a:rPr>
              <a:t>c</a:t>
            </a:r>
            <a:r>
              <a:rPr lang="en"/>
              <a:t> = 3, …, </a:t>
            </a:r>
            <a:r>
              <a:rPr lang="en">
                <a:solidFill>
                  <a:srgbClr val="8E7CC3"/>
                </a:solidFill>
              </a:rPr>
              <a:t>z</a:t>
            </a:r>
            <a:r>
              <a:rPr lang="en"/>
              <a:t> = 26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Thus the index of “cat” is </a:t>
            </a:r>
            <a:r>
              <a:rPr lang="en" sz="2400"/>
              <a:t>(</a:t>
            </a:r>
            <a:r>
              <a:rPr lang="en" sz="2400">
                <a:solidFill>
                  <a:srgbClr val="8E7CC3"/>
                </a:solidFill>
              </a:rPr>
              <a:t>3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20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2234.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this specific pattern? 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Let’s review how numbers are represented in decimal.</a:t>
            </a:r>
            <a:endParaRPr/>
          </a:p>
        </p:txBody>
      </p:sp>
      <p:sp>
        <p:nvSpPr>
          <p:cNvPr id="310" name="Google Shape;310;p23"/>
          <p:cNvSpPr/>
          <p:nvPr/>
        </p:nvSpPr>
        <p:spPr>
          <a:xfrm rot="-5400000">
            <a:off x="5169159" y="-43950"/>
            <a:ext cx="266700" cy="3754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3"/>
          <p:cNvSpPr/>
          <p:nvPr/>
        </p:nvSpPr>
        <p:spPr>
          <a:xfrm>
            <a:off x="7979971" y="676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2" name="Google Shape;312;p23"/>
          <p:cNvSpPr/>
          <p:nvPr/>
        </p:nvSpPr>
        <p:spPr>
          <a:xfrm>
            <a:off x="7979971" y="904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3" name="Google Shape;313;p23"/>
          <p:cNvSpPr txBox="1"/>
          <p:nvPr/>
        </p:nvSpPr>
        <p:spPr>
          <a:xfrm>
            <a:off x="8296725" y="797250"/>
            <a:ext cx="710400" cy="3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z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cau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4" name="Google Shape;314;p23"/>
          <p:cNvSpPr txBox="1"/>
          <p:nvPr/>
        </p:nvSpPr>
        <p:spPr>
          <a:xfrm>
            <a:off x="7363700" y="579325"/>
            <a:ext cx="656700" cy="4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25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26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5" name="Google Shape;315;p23"/>
          <p:cNvSpPr txBox="1"/>
          <p:nvPr/>
        </p:nvSpPr>
        <p:spPr>
          <a:xfrm>
            <a:off x="7979975" y="392555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6" name="Google Shape;316;p23"/>
          <p:cNvSpPr/>
          <p:nvPr/>
        </p:nvSpPr>
        <p:spPr>
          <a:xfrm>
            <a:off x="7979971" y="31939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23"/>
          <p:cNvSpPr txBox="1"/>
          <p:nvPr/>
        </p:nvSpPr>
        <p:spPr>
          <a:xfrm>
            <a:off x="7979975" y="272642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8" name="Google Shape;318;p23"/>
          <p:cNvSpPr/>
          <p:nvPr/>
        </p:nvSpPr>
        <p:spPr>
          <a:xfrm>
            <a:off x="7979971" y="3430979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23"/>
          <p:cNvSpPr/>
          <p:nvPr/>
        </p:nvSpPr>
        <p:spPr>
          <a:xfrm>
            <a:off x="7979971" y="36679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0" name="Google Shape;320;p23"/>
          <p:cNvSpPr/>
          <p:nvPr/>
        </p:nvSpPr>
        <p:spPr>
          <a:xfrm>
            <a:off x="7979971" y="1133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1" name="Google Shape;321;p23"/>
          <p:cNvSpPr/>
          <p:nvPr/>
        </p:nvSpPr>
        <p:spPr>
          <a:xfrm>
            <a:off x="7979971" y="1362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23"/>
          <p:cNvSpPr txBox="1"/>
          <p:nvPr/>
        </p:nvSpPr>
        <p:spPr>
          <a:xfrm>
            <a:off x="7979975" y="18193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23" name="Google Shape;323;p23"/>
          <p:cNvSpPr/>
          <p:nvPr/>
        </p:nvSpPr>
        <p:spPr>
          <a:xfrm>
            <a:off x="7979971" y="2257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4" name="Google Shape;324;p23"/>
          <p:cNvSpPr/>
          <p:nvPr/>
        </p:nvSpPr>
        <p:spPr>
          <a:xfrm>
            <a:off x="7979971" y="2494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23"/>
          <p:cNvSpPr/>
          <p:nvPr/>
        </p:nvSpPr>
        <p:spPr>
          <a:xfrm>
            <a:off x="7979971" y="15937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5203801" y="1964775"/>
            <a:ext cx="199800" cy="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3"/>
          <p:cNvSpPr txBox="1"/>
          <p:nvPr/>
        </p:nvSpPr>
        <p:spPr>
          <a:xfrm>
            <a:off x="3030651" y="3023977"/>
            <a:ext cx="199800" cy="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" name="Google Shape;328;p23"/>
          <p:cNvCxnSpPr>
            <a:stCxn id="327" idx="3"/>
            <a:endCxn id="326" idx="2"/>
          </p:cNvCxnSpPr>
          <p:nvPr/>
        </p:nvCxnSpPr>
        <p:spPr>
          <a:xfrm flipH="1" rot="10800000">
            <a:off x="3230451" y="2101327"/>
            <a:ext cx="2073300" cy="9909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Decimal Number System vs. Our System for Strings</a:t>
            </a:r>
            <a:endParaRPr/>
          </a:p>
        </p:txBody>
      </p:sp>
      <p:sp>
        <p:nvSpPr>
          <p:cNvPr id="334" name="Google Shape;334;p24"/>
          <p:cNvSpPr txBox="1"/>
          <p:nvPr>
            <p:ph idx="1" type="body"/>
          </p:nvPr>
        </p:nvSpPr>
        <p:spPr>
          <a:xfrm>
            <a:off x="243000" y="556500"/>
            <a:ext cx="88056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the decimal number system, we have 10 digits: 0, 1, 2, 3, 4, 5, 6, 7, 8, 9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numbers larger than 9? Use a sequence of digits.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7091 in base 10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7091</a:t>
            </a:r>
            <a:r>
              <a:rPr baseline="-25000" lang="en" sz="2400"/>
              <a:t>10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7</a:t>
            </a:r>
            <a:r>
              <a:rPr lang="en" sz="2400"/>
              <a:t> x 10</a:t>
            </a:r>
            <a:r>
              <a:rPr b="1" baseline="30000" lang="en" sz="2400">
                <a:solidFill>
                  <a:srgbClr val="CC0000"/>
                </a:solidFill>
              </a:rPr>
              <a:t>3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 x 10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</a:t>
            </a:r>
            <a:r>
              <a:rPr lang="en" sz="2400"/>
              <a:t> x 10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10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system for strings is almost the same, but with letters.</a:t>
            </a:r>
            <a:endParaRPr baseline="-25000"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Your Understanding</a:t>
            </a:r>
            <a:endParaRPr/>
          </a:p>
        </p:txBody>
      </p:sp>
      <p:sp>
        <p:nvSpPr>
          <p:cNvPr id="340" name="Google Shape;340;p2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Convert the word</a:t>
            </a:r>
            <a:r>
              <a:rPr lang="en"/>
              <a:t> “bee” into a </a:t>
            </a:r>
            <a:r>
              <a:rPr lang="en"/>
              <a:t>number </a:t>
            </a:r>
            <a:r>
              <a:rPr lang="en"/>
              <a:t>by using our “powers of 27” strategy.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Reminder: </a:t>
            </a:r>
            <a:r>
              <a:rPr lang="en" sz="2400">
                <a:solidFill>
                  <a:srgbClr val="8E7CC3"/>
                </a:solidFill>
              </a:rPr>
              <a:t>cat</a:t>
            </a:r>
            <a:r>
              <a:rPr baseline="-25000" lang="en" sz="2400"/>
              <a:t>27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3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20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2234</a:t>
            </a:r>
            <a:r>
              <a:rPr baseline="-25000" lang="en" sz="2400"/>
              <a:t>10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Hint: ‘b’ is letter 2, and ‘e’ is letter 5.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Your Understanding</a:t>
            </a:r>
            <a:endParaRPr/>
          </a:p>
        </p:txBody>
      </p:sp>
      <p:sp>
        <p:nvSpPr>
          <p:cNvPr id="346" name="Google Shape;346;p2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Convert the word “bee” into a number by using our “powers of 27” strategy.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Reminder: </a:t>
            </a:r>
            <a:r>
              <a:rPr lang="en" sz="2400">
                <a:solidFill>
                  <a:srgbClr val="8E7CC3"/>
                </a:solidFill>
              </a:rPr>
              <a:t>cat</a:t>
            </a:r>
            <a:r>
              <a:rPr baseline="-25000" lang="en" sz="2400"/>
              <a:t>27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3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20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2234</a:t>
            </a:r>
            <a:r>
              <a:rPr baseline="-25000" lang="en" sz="2400"/>
              <a:t>10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Hint: ‘b’ is letter 2, and ‘e’ is letter 5.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400">
                <a:solidFill>
                  <a:srgbClr val="8E7CC3"/>
                </a:solidFill>
              </a:rPr>
              <a:t>bee</a:t>
            </a:r>
            <a:r>
              <a:rPr baseline="-25000" lang="en" sz="2400"/>
              <a:t>27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2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5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5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1598</a:t>
            </a:r>
            <a:r>
              <a:rPr baseline="-25000" lang="en" sz="2400"/>
              <a:t>10</a:t>
            </a:r>
            <a:endParaRPr baseline="-25000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753350" y="2134050"/>
            <a:ext cx="77802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 Indexed Arrays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Uniqueness</a:t>
            </a:r>
            <a:endParaRPr/>
          </a:p>
        </p:txBody>
      </p:sp>
      <p:sp>
        <p:nvSpPr>
          <p:cNvPr id="352" name="Google Shape;352;p2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cat</a:t>
            </a:r>
            <a:r>
              <a:rPr baseline="-25000" lang="en" sz="2400"/>
              <a:t>27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3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20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2234</a:t>
            </a:r>
            <a:r>
              <a:rPr baseline="-25000" lang="en" sz="2400"/>
              <a:t>10</a:t>
            </a:r>
            <a:endParaRPr sz="2400">
              <a:solidFill>
                <a:srgbClr val="8E7CC3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400">
                <a:solidFill>
                  <a:srgbClr val="8E7CC3"/>
                </a:solidFill>
              </a:rPr>
              <a:t>bee</a:t>
            </a:r>
            <a:r>
              <a:rPr baseline="-25000" lang="en" sz="2400"/>
              <a:t>27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2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5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5</a:t>
            </a:r>
            <a:r>
              <a:rPr lang="en" sz="2400"/>
              <a:t> x 27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1598</a:t>
            </a:r>
            <a:r>
              <a:rPr baseline="-25000" lang="en" sz="2400"/>
              <a:t>10</a:t>
            </a:r>
            <a:endParaRPr baseline="-25000"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aseline="-25000"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long as we pick a base ≥ 26, this algorithm is guaranteed to give each lowercase English word a unique number!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Using base 27, no other words will get the number 1598.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other words: Guaranteed that we will never have a collision.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/>
              <a:t>(optional)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Optional exercise: T</a:t>
            </a:r>
            <a:r>
              <a:rPr lang="en"/>
              <a:t>ry to write a function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lang="en"/>
              <a:t> that can convert English strings to integers by adding characters scaled by powers of 27.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a: 1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z: 26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aa: 28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bee: 1598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cat: 2234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dog: 3328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potato: 237,949,</a:t>
            </a:r>
            <a:r>
              <a:rPr lang="en"/>
              <a:t>0</a:t>
            </a:r>
            <a:r>
              <a:rPr lang="en"/>
              <a:t>71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/>
              <a:t>(optional) (solution)</a:t>
            </a:r>
            <a:endParaRPr/>
          </a:p>
        </p:txBody>
      </p:sp>
      <p:sp>
        <p:nvSpPr>
          <p:cNvPr id="364" name="Google Shape;364;p29"/>
          <p:cNvSpPr txBox="1"/>
          <p:nvPr/>
        </p:nvSpPr>
        <p:spPr>
          <a:xfrm>
            <a:off x="1201500" y="682550"/>
            <a:ext cx="6885300" cy="4366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A64D79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Converts ith character of String to a letter number.</a:t>
            </a:r>
            <a:br>
              <a:rPr b="1" lang="en" sz="1600">
                <a:solidFill>
                  <a:srgbClr val="A64D79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1" lang="en" sz="1600">
                <a:solidFill>
                  <a:srgbClr val="A64D79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* e.g. 'a' -&gt; 1, 'b' -&gt; 2, 'z' -&gt; 26 */</a:t>
            </a:r>
            <a:endParaRPr b="1" sz="1600">
              <a:solidFill>
                <a:srgbClr val="A64D79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letterNum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ithChar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|| 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ithChar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'z'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throw 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IllegalArgumentException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 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	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letterNum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111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DataIndexedEnglishWordSet Implementation</a:t>
            </a:r>
            <a:endParaRPr/>
          </a:p>
        </p:txBody>
      </p:sp>
      <p:sp>
        <p:nvSpPr>
          <p:cNvPr id="370" name="Google Shape;370;p30"/>
          <p:cNvSpPr txBox="1"/>
          <p:nvPr/>
        </p:nvSpPr>
        <p:spPr>
          <a:xfrm>
            <a:off x="170700" y="670375"/>
            <a:ext cx="5377500" cy="4302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DataIndexedEnglishWordSet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DataIndexedEnglishWordSet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2000000000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void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 =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boolean 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contains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8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   </a:t>
            </a:r>
            <a:r>
              <a:rPr b="1" lang="en" sz="18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englishToInt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8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1" name="Google Shape;371;p30"/>
          <p:cNvSpPr/>
          <p:nvPr/>
        </p:nvSpPr>
        <p:spPr>
          <a:xfrm>
            <a:off x="7979971" y="676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2" name="Google Shape;372;p30"/>
          <p:cNvSpPr/>
          <p:nvPr/>
        </p:nvSpPr>
        <p:spPr>
          <a:xfrm>
            <a:off x="7979971" y="904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30"/>
          <p:cNvSpPr txBox="1"/>
          <p:nvPr/>
        </p:nvSpPr>
        <p:spPr>
          <a:xfrm>
            <a:off x="8296725" y="797250"/>
            <a:ext cx="710400" cy="3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z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cau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30"/>
          <p:cNvSpPr txBox="1"/>
          <p:nvPr/>
        </p:nvSpPr>
        <p:spPr>
          <a:xfrm>
            <a:off x="7363700" y="579325"/>
            <a:ext cx="656700" cy="4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25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26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5" name="Google Shape;375;p30"/>
          <p:cNvSpPr txBox="1"/>
          <p:nvPr/>
        </p:nvSpPr>
        <p:spPr>
          <a:xfrm>
            <a:off x="7979975" y="392555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76" name="Google Shape;376;p30"/>
          <p:cNvSpPr/>
          <p:nvPr/>
        </p:nvSpPr>
        <p:spPr>
          <a:xfrm>
            <a:off x="7979971" y="31939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30"/>
          <p:cNvSpPr txBox="1"/>
          <p:nvPr/>
        </p:nvSpPr>
        <p:spPr>
          <a:xfrm>
            <a:off x="7979975" y="272642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78" name="Google Shape;378;p30"/>
          <p:cNvSpPr/>
          <p:nvPr/>
        </p:nvSpPr>
        <p:spPr>
          <a:xfrm>
            <a:off x="7979971" y="3430979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9" name="Google Shape;379;p30"/>
          <p:cNvSpPr/>
          <p:nvPr/>
        </p:nvSpPr>
        <p:spPr>
          <a:xfrm>
            <a:off x="7979971" y="36679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0" name="Google Shape;380;p30"/>
          <p:cNvSpPr/>
          <p:nvPr/>
        </p:nvSpPr>
        <p:spPr>
          <a:xfrm>
            <a:off x="7979971" y="1133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7979971" y="1362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30"/>
          <p:cNvSpPr txBox="1"/>
          <p:nvPr/>
        </p:nvSpPr>
        <p:spPr>
          <a:xfrm>
            <a:off x="7979975" y="18193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7979971" y="2257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4" name="Google Shape;384;p30"/>
          <p:cNvSpPr/>
          <p:nvPr/>
        </p:nvSpPr>
        <p:spPr>
          <a:xfrm>
            <a:off x="7979971" y="2494213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5" name="Google Shape;385;p30"/>
          <p:cNvSpPr/>
          <p:nvPr/>
        </p:nvSpPr>
        <p:spPr>
          <a:xfrm>
            <a:off x="7979971" y="15937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6" name="Google Shape;386;p30"/>
          <p:cNvSpPr txBox="1"/>
          <p:nvPr/>
        </p:nvSpPr>
        <p:spPr>
          <a:xfrm>
            <a:off x="6889450" y="4368150"/>
            <a:ext cx="1725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“cat”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1"/>
          <p:cNvSpPr txBox="1"/>
          <p:nvPr/>
        </p:nvSpPr>
        <p:spPr>
          <a:xfrm>
            <a:off x="681900" y="2068350"/>
            <a:ext cx="7780200" cy="10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DataIndexedStringSet</a:t>
            </a:r>
            <a:endParaRPr b="1" sz="4800">
              <a:solidFill>
                <a:srgbClr val="BE07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DataIndexedStringSet</a:t>
            </a:r>
            <a:endParaRPr/>
          </a:p>
        </p:txBody>
      </p:sp>
      <p:sp>
        <p:nvSpPr>
          <p:cNvPr id="397" name="Google Shape;397;p32"/>
          <p:cNvSpPr txBox="1"/>
          <p:nvPr>
            <p:ph idx="1" type="body"/>
          </p:nvPr>
        </p:nvSpPr>
        <p:spPr>
          <a:xfrm>
            <a:off x="243000" y="556500"/>
            <a:ext cx="83373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Using only lowercase English characters is too restrictive.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if we want to store strings like “2pac” or “</a:t>
            </a:r>
            <a:r>
              <a:rPr lang="en"/>
              <a:t>eGg!</a:t>
            </a:r>
            <a:r>
              <a:rPr lang="en"/>
              <a:t>”?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 understand what value we need to use for our base, let’s discuss briefly discuss the ASCII standard.</a:t>
            </a:r>
            <a:endParaRPr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8692" y="2131325"/>
            <a:ext cx="610908" cy="271268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3" name="Google Shape;40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3955" y="2131325"/>
            <a:ext cx="571676" cy="270708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4" name="Google Shape;40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9986" y="2131325"/>
            <a:ext cx="588490" cy="271829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5" name="Google Shape;40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2831" y="2131325"/>
            <a:ext cx="599699" cy="272389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6" name="Google Shape;406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6885" y="2131325"/>
            <a:ext cx="588490" cy="239882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7" name="Google Shape;407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49800" y="2131325"/>
            <a:ext cx="644536" cy="2729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8" name="Google Shape;408;p3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ASCII Characters</a:t>
            </a:r>
            <a:endParaRPr/>
          </a:p>
        </p:txBody>
      </p:sp>
      <p:sp>
        <p:nvSpPr>
          <p:cNvPr id="409" name="Google Shape;409;p3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most basic character set used by most computers is ASCII format.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Each possible character is assigned a value between 0 and 127.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Characters 33 - 126 are “printable”, and are shown below.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example, 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’D’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/>
              <a:t>is equivalent to</a:t>
            </a:r>
            <a:r>
              <a:rPr lang="en"/>
              <a:t> 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68</a:t>
            </a:r>
            <a:r>
              <a:rPr lang="en"/>
              <a:t>.</a:t>
            </a:r>
            <a:endParaRPr/>
          </a:p>
        </p:txBody>
      </p:sp>
      <p:cxnSp>
        <p:nvCxnSpPr>
          <p:cNvPr id="410" name="Google Shape;410;p33"/>
          <p:cNvCxnSpPr/>
          <p:nvPr/>
        </p:nvCxnSpPr>
        <p:spPr>
          <a:xfrm rot="10800000">
            <a:off x="7371575" y="4568275"/>
            <a:ext cx="351000" cy="251400"/>
          </a:xfrm>
          <a:prstGeom prst="straightConnector1">
            <a:avLst/>
          </a:prstGeom>
          <a:noFill/>
          <a:ln cap="flat" cmpd="sng" w="9525">
            <a:solidFill>
              <a:srgbClr val="AC202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1" name="Google Shape;411;p33"/>
          <p:cNvSpPr txBox="1"/>
          <p:nvPr/>
        </p:nvSpPr>
        <p:spPr>
          <a:xfrm>
            <a:off x="6845525" y="4762200"/>
            <a:ext cx="24573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biggest value is 126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DataIndexedStringSet</a:t>
            </a:r>
            <a:endParaRPr/>
          </a:p>
        </p:txBody>
      </p:sp>
      <p:sp>
        <p:nvSpPr>
          <p:cNvPr id="417" name="Google Shape;417;p34"/>
          <p:cNvSpPr txBox="1"/>
          <p:nvPr>
            <p:ph idx="1" type="body"/>
          </p:nvPr>
        </p:nvSpPr>
        <p:spPr>
          <a:xfrm>
            <a:off x="243000" y="556500"/>
            <a:ext cx="83373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Using only lowercase English characters is too restrictive.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if we want to store strings like “2pac” </a:t>
            </a:r>
            <a:r>
              <a:rPr lang="en"/>
              <a:t> or “eGg!”?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Maximum possible value for english-only text including punctuation is 126, so let’s use 126 as our base in order to ensure unique values for all possible strings.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Examples: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bee</a:t>
            </a:r>
            <a:r>
              <a:rPr baseline="-25000" lang="en" sz="2400"/>
              <a:t>126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98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101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101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1,568,675</a:t>
            </a:r>
            <a:endParaRPr sz="2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400">
                <a:solidFill>
                  <a:srgbClr val="8E7CC3"/>
                </a:solidFill>
              </a:rPr>
              <a:t>2pac</a:t>
            </a:r>
            <a:r>
              <a:rPr baseline="-25000" lang="en" sz="2400"/>
              <a:t>126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50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3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112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97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99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101,809,233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eGg!</a:t>
            </a:r>
            <a:r>
              <a:rPr baseline="-25000" lang="en" sz="2400"/>
              <a:t>126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98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3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71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98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33</a:t>
            </a:r>
            <a:r>
              <a:rPr lang="en" sz="2400"/>
              <a:t> x 126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203,178,213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asciiToInt</a:t>
            </a:r>
            <a:endParaRPr/>
          </a:p>
        </p:txBody>
      </p:sp>
      <p:sp>
        <p:nvSpPr>
          <p:cNvPr id="423" name="Google Shape;423;p3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corresponding integer conversion function is actually even simpler than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english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ToInt</a:t>
            </a:r>
            <a:r>
              <a:rPr lang="en"/>
              <a:t>! Using the raw character value means we avoid the need for a helper method.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want to use characters beyond ASCII?</a:t>
            </a:r>
            <a:endParaRPr/>
          </a:p>
        </p:txBody>
      </p:sp>
      <p:sp>
        <p:nvSpPr>
          <p:cNvPr id="424" name="Google Shape;424;p35"/>
          <p:cNvSpPr txBox="1"/>
          <p:nvPr/>
        </p:nvSpPr>
        <p:spPr>
          <a:xfrm>
            <a:off x="1201500" y="1845150"/>
            <a:ext cx="6885300" cy="2120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ascii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ToInt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String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	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126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111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Beyond ASCII</a:t>
            </a:r>
            <a:endParaRPr/>
          </a:p>
        </p:txBody>
      </p:sp>
      <p:sp>
        <p:nvSpPr>
          <p:cNvPr id="430" name="Google Shape;430;p3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chars in Java also support character sets for other</a:t>
            </a:r>
            <a:r>
              <a:rPr lang="en"/>
              <a:t> languages and symbols.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’</a:t>
            </a:r>
            <a:r>
              <a:rPr b="1"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☂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/>
              <a:t>is equivalent to 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9730</a:t>
            </a:r>
            <a:r>
              <a:rPr lang="en"/>
              <a:t>.</a:t>
            </a:r>
            <a:endParaRPr b="1">
              <a:solidFill>
                <a:srgbClr val="000066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’</a:t>
            </a:r>
            <a:r>
              <a:rPr b="1"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鳌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/>
              <a:t>is equivalent to 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40140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’</a:t>
            </a:r>
            <a:r>
              <a:rPr b="1"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혜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/>
              <a:t>is equivalent to </a:t>
            </a:r>
            <a:r>
              <a:rPr b="1" lang="en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 </a:t>
            </a:r>
            <a:r>
              <a:rPr lang="en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 = 54812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This encoding is known as Unicode. Table is too big to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1" name="Google Shape;4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1525" y="1036950"/>
            <a:ext cx="1787520" cy="1340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Sets</a:t>
            </a:r>
            <a:endParaRPr/>
          </a:p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243000" y="556500"/>
            <a:ext cx="84438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We’ve now seen several implementations of the Set (or Map) ADT.</a:t>
            </a:r>
            <a:endParaRPr/>
          </a:p>
        </p:txBody>
      </p:sp>
      <p:sp>
        <p:nvSpPr>
          <p:cNvPr id="45" name="Google Shape;45;p10"/>
          <p:cNvSpPr/>
          <p:nvPr/>
        </p:nvSpPr>
        <p:spPr>
          <a:xfrm>
            <a:off x="3111499" y="1127100"/>
            <a:ext cx="905400" cy="401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Set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" name="Google Shape;46;p10"/>
          <p:cNvSpPr/>
          <p:nvPr/>
        </p:nvSpPr>
        <p:spPr>
          <a:xfrm>
            <a:off x="1580975" y="2033950"/>
            <a:ext cx="1390500" cy="401100"/>
          </a:xfrm>
          <a:prstGeom prst="rect">
            <a:avLst/>
          </a:prstGeom>
          <a:solidFill>
            <a:srgbClr val="A4C2F4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ArraySet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" name="Google Shape;47;p10"/>
          <p:cNvSpPr/>
          <p:nvPr/>
        </p:nvSpPr>
        <p:spPr>
          <a:xfrm>
            <a:off x="3111492" y="2033950"/>
            <a:ext cx="1390500" cy="401100"/>
          </a:xfrm>
          <a:prstGeom prst="rect">
            <a:avLst/>
          </a:prstGeom>
          <a:solidFill>
            <a:srgbClr val="A4C2F4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BST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" name="Google Shape;48;p10"/>
          <p:cNvSpPr/>
          <p:nvPr/>
        </p:nvSpPr>
        <p:spPr>
          <a:xfrm>
            <a:off x="4642008" y="2033950"/>
            <a:ext cx="1390500" cy="401100"/>
          </a:xfrm>
          <a:prstGeom prst="rect">
            <a:avLst/>
          </a:prstGeom>
          <a:solidFill>
            <a:srgbClr val="A4C2F4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2-3 Tree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" name="Google Shape;49;p10"/>
          <p:cNvSpPr/>
          <p:nvPr/>
        </p:nvSpPr>
        <p:spPr>
          <a:xfrm>
            <a:off x="6172525" y="2033950"/>
            <a:ext cx="1390500" cy="401100"/>
          </a:xfrm>
          <a:prstGeom prst="rect">
            <a:avLst/>
          </a:prstGeom>
          <a:solidFill>
            <a:srgbClr val="A4C2F4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LLRB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" name="Google Shape;50;p10"/>
          <p:cNvSpPr/>
          <p:nvPr/>
        </p:nvSpPr>
        <p:spPr>
          <a:xfrm>
            <a:off x="5127099" y="1127100"/>
            <a:ext cx="905400" cy="401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Map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1" name="Google Shape;51;p10"/>
          <p:cNvCxnSpPr>
            <a:stCxn id="45" idx="2"/>
            <a:endCxn id="46" idx="0"/>
          </p:cNvCxnSpPr>
          <p:nvPr/>
        </p:nvCxnSpPr>
        <p:spPr>
          <a:xfrm flipH="1">
            <a:off x="2276299" y="1528200"/>
            <a:ext cx="12879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10"/>
          <p:cNvCxnSpPr>
            <a:stCxn id="45" idx="2"/>
            <a:endCxn id="47" idx="0"/>
          </p:cNvCxnSpPr>
          <p:nvPr/>
        </p:nvCxnSpPr>
        <p:spPr>
          <a:xfrm>
            <a:off x="3564199" y="1528200"/>
            <a:ext cx="2424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10"/>
          <p:cNvCxnSpPr>
            <a:stCxn id="45" idx="2"/>
            <a:endCxn id="48" idx="0"/>
          </p:cNvCxnSpPr>
          <p:nvPr/>
        </p:nvCxnSpPr>
        <p:spPr>
          <a:xfrm>
            <a:off x="3564199" y="1528200"/>
            <a:ext cx="17730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10"/>
          <p:cNvCxnSpPr>
            <a:stCxn id="45" idx="2"/>
            <a:endCxn id="49" idx="0"/>
          </p:cNvCxnSpPr>
          <p:nvPr/>
        </p:nvCxnSpPr>
        <p:spPr>
          <a:xfrm>
            <a:off x="3564199" y="1528200"/>
            <a:ext cx="33036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10"/>
          <p:cNvCxnSpPr>
            <a:stCxn id="50" idx="2"/>
            <a:endCxn id="46" idx="0"/>
          </p:cNvCxnSpPr>
          <p:nvPr/>
        </p:nvCxnSpPr>
        <p:spPr>
          <a:xfrm flipH="1">
            <a:off x="2276199" y="1528200"/>
            <a:ext cx="33036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" name="Google Shape;56;p10"/>
          <p:cNvCxnSpPr>
            <a:stCxn id="50" idx="2"/>
            <a:endCxn id="47" idx="0"/>
          </p:cNvCxnSpPr>
          <p:nvPr/>
        </p:nvCxnSpPr>
        <p:spPr>
          <a:xfrm flipH="1">
            <a:off x="3806799" y="1528200"/>
            <a:ext cx="17730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0"/>
          <p:cNvCxnSpPr>
            <a:stCxn id="50" idx="2"/>
            <a:endCxn id="48" idx="0"/>
          </p:cNvCxnSpPr>
          <p:nvPr/>
        </p:nvCxnSpPr>
        <p:spPr>
          <a:xfrm flipH="1">
            <a:off x="5337399" y="1528200"/>
            <a:ext cx="2424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0"/>
          <p:cNvCxnSpPr>
            <a:stCxn id="50" idx="2"/>
            <a:endCxn id="49" idx="0"/>
          </p:cNvCxnSpPr>
          <p:nvPr/>
        </p:nvCxnSpPr>
        <p:spPr>
          <a:xfrm>
            <a:off x="5579799" y="1528200"/>
            <a:ext cx="128790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59" name="Google Shape;59;p10"/>
          <p:cNvGraphicFramePr/>
          <p:nvPr/>
        </p:nvGraphicFramePr>
        <p:xfrm>
          <a:off x="396675" y="277024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984325"/>
                <a:gridCol w="1399300"/>
                <a:gridCol w="1440125"/>
                <a:gridCol w="42913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Notes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ArraySet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Random trees are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N).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2-3 Tree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</a:t>
                      </a: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Beautiful idea. Very hard to implement.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28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LLRB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Maintains bijection with 2-3 tree. Hard to implement.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60" name="Google Shape;60;p10"/>
          <p:cNvSpPr txBox="1"/>
          <p:nvPr/>
        </p:nvSpPr>
        <p:spPr>
          <a:xfrm>
            <a:off x="2044720" y="2524847"/>
            <a:ext cx="17922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Computing Unique Representations of Chinese</a:t>
            </a:r>
            <a:endParaRPr/>
          </a:p>
        </p:txBody>
      </p:sp>
      <p:sp>
        <p:nvSpPr>
          <p:cNvPr id="437" name="Google Shape;437;p3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largest </a:t>
            </a:r>
            <a:r>
              <a:rPr lang="en"/>
              <a:t>possible value for Chinese characters is 40,959</a:t>
            </a:r>
            <a:r>
              <a:rPr lang="en"/>
              <a:t>*, so we’d need to use this as our base if we want to have a unique representation for all possible strings </a:t>
            </a:r>
            <a:r>
              <a:rPr lang="en"/>
              <a:t>of Chinese characters.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8E7CC3"/>
                </a:solidFill>
              </a:rPr>
              <a:t>守门员</a:t>
            </a:r>
            <a:r>
              <a:rPr baseline="-25000" lang="en"/>
              <a:t>40959</a:t>
            </a:r>
            <a:r>
              <a:rPr lang="en"/>
              <a:t> = </a:t>
            </a:r>
            <a:r>
              <a:rPr lang="en" sz="2400"/>
              <a:t>(</a:t>
            </a:r>
            <a:r>
              <a:rPr lang="en" sz="2400">
                <a:solidFill>
                  <a:srgbClr val="8E7CC3"/>
                </a:solidFill>
              </a:rPr>
              <a:t>23432</a:t>
            </a:r>
            <a:r>
              <a:rPr lang="en" sz="2400"/>
              <a:t> x 40959</a:t>
            </a:r>
            <a:r>
              <a:rPr b="1" baseline="30000" lang="en" sz="24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38376</a:t>
            </a:r>
            <a:r>
              <a:rPr lang="en" sz="2400"/>
              <a:t> x 40959</a:t>
            </a:r>
            <a:r>
              <a:rPr b="1" baseline="30000" lang="en" sz="24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21592</a:t>
            </a:r>
            <a:r>
              <a:rPr lang="en" sz="2400"/>
              <a:t> x 40959</a:t>
            </a:r>
            <a:r>
              <a:rPr b="1" baseline="30000" lang="en" sz="2400">
                <a:solidFill>
                  <a:srgbClr val="CC0000"/>
                </a:solidFill>
              </a:rPr>
              <a:t>0</a:t>
            </a:r>
            <a:r>
              <a:rPr lang="en" sz="2400"/>
              <a:t>) = 39,312,024,869,368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7"/>
          <p:cNvSpPr/>
          <p:nvPr/>
        </p:nvSpPr>
        <p:spPr>
          <a:xfrm>
            <a:off x="7302821" y="4525500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37"/>
          <p:cNvSpPr txBox="1"/>
          <p:nvPr/>
        </p:nvSpPr>
        <p:spPr>
          <a:xfrm>
            <a:off x="7619575" y="3960575"/>
            <a:ext cx="8262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守门呗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守门员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守门呙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0" name="Google Shape;440;p37"/>
          <p:cNvSpPr txBox="1"/>
          <p:nvPr/>
        </p:nvSpPr>
        <p:spPr>
          <a:xfrm>
            <a:off x="5311800" y="39712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39,3120,2486,9367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39,3120,2486,9368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39,3120,2486,9369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1" name="Google Shape;441;p37"/>
          <p:cNvSpPr txBox="1"/>
          <p:nvPr/>
        </p:nvSpPr>
        <p:spPr>
          <a:xfrm>
            <a:off x="7302825" y="46918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42" name="Google Shape;442;p37"/>
          <p:cNvSpPr/>
          <p:nvPr/>
        </p:nvSpPr>
        <p:spPr>
          <a:xfrm>
            <a:off x="7302821" y="4059900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3" name="Google Shape;443;p37"/>
          <p:cNvSpPr txBox="1"/>
          <p:nvPr/>
        </p:nvSpPr>
        <p:spPr>
          <a:xfrm>
            <a:off x="7302825" y="37012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44" name="Google Shape;444;p37"/>
          <p:cNvSpPr/>
          <p:nvPr/>
        </p:nvSpPr>
        <p:spPr>
          <a:xfrm>
            <a:off x="7302821" y="4296900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45" name="Google Shape;44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700" y="4566425"/>
            <a:ext cx="335400" cy="335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7"/>
          <p:cNvSpPr txBox="1"/>
          <p:nvPr/>
        </p:nvSpPr>
        <p:spPr>
          <a:xfrm>
            <a:off x="243000" y="4451675"/>
            <a:ext cx="41859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you’re curious, the last character is: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8"/>
          <p:cNvSpPr txBox="1"/>
          <p:nvPr/>
        </p:nvSpPr>
        <p:spPr>
          <a:xfrm>
            <a:off x="1168650" y="2068350"/>
            <a:ext cx="6806700" cy="10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Integer Overflow and Hash Codes</a:t>
            </a:r>
            <a:endParaRPr b="1" sz="4800">
              <a:solidFill>
                <a:srgbClr val="BE07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Problem: Integer Overflow</a:t>
            </a:r>
            <a:endParaRPr/>
          </a:p>
        </p:txBody>
      </p:sp>
      <p:sp>
        <p:nvSpPr>
          <p:cNvPr id="457" name="Google Shape;457;p3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Java, the largest possible integer is 2,147,483,647.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go over this limit, you overflow, starting back over at the smallest integer, which is -2,147,483,648.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 other words, the next number after 2,147,483,647 is -2,147,483,648.</a:t>
            </a:r>
            <a:endParaRPr/>
          </a:p>
        </p:txBody>
      </p:sp>
      <p:sp>
        <p:nvSpPr>
          <p:cNvPr id="458" name="Google Shape;458;p39"/>
          <p:cNvSpPr txBox="1"/>
          <p:nvPr/>
        </p:nvSpPr>
        <p:spPr>
          <a:xfrm>
            <a:off x="1805150" y="2405875"/>
            <a:ext cx="3636900" cy="1024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2147483647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FEFEF"/>
              </a:highlight>
            </a:endParaRPr>
          </a:p>
        </p:txBody>
      </p:sp>
      <p:sp>
        <p:nvSpPr>
          <p:cNvPr id="459" name="Google Shape;459;p39"/>
          <p:cNvSpPr txBox="1"/>
          <p:nvPr/>
        </p:nvSpPr>
        <p:spPr>
          <a:xfrm>
            <a:off x="2709025" y="3484000"/>
            <a:ext cx="3609300" cy="1395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~/Dropbox/61b/lec/hashing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javac BiggestPlusOne.java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 </a:t>
            </a: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BiggestPlusOne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2147483647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-2147483648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Consequence of Overflow: Collisions</a:t>
            </a:r>
            <a:endParaRPr/>
          </a:p>
        </p:txBody>
      </p:sp>
      <p:sp>
        <p:nvSpPr>
          <p:cNvPr id="465" name="Google Shape;465;p40"/>
          <p:cNvSpPr txBox="1"/>
          <p:nvPr>
            <p:ph idx="1" type="body"/>
          </p:nvPr>
        </p:nvSpPr>
        <p:spPr>
          <a:xfrm>
            <a:off x="243000" y="556500"/>
            <a:ext cx="8443800" cy="28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Because Java has a maximum integer, we won’t get the numbers we expect!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With base 126, we will run into overflow even for short strings.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Example: </a:t>
            </a:r>
            <a:r>
              <a:rPr lang="en" sz="2400">
                <a:solidFill>
                  <a:srgbClr val="8E7CC3"/>
                </a:solidFill>
              </a:rPr>
              <a:t>omens</a:t>
            </a:r>
            <a:r>
              <a:rPr baseline="-25000" lang="en" sz="2400"/>
              <a:t>126</a:t>
            </a:r>
            <a:r>
              <a:rPr lang="en" sz="2400"/>
              <a:t>= 28,196,917,171</a:t>
            </a:r>
            <a:r>
              <a:rPr lang="en"/>
              <a:t>, which is much greater than the maximum integer!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asciiToInt</a:t>
            </a:r>
            <a:r>
              <a:rPr lang="en" sz="16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(’omens’)</a:t>
            </a:r>
            <a:r>
              <a:rPr lang="en"/>
              <a:t> will give us -1,867,853,901 instead.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Consequence of Overflow: Collisions</a:t>
            </a:r>
            <a:endParaRPr/>
          </a:p>
        </p:txBody>
      </p:sp>
      <p:sp>
        <p:nvSpPr>
          <p:cNvPr id="471" name="Google Shape;471;p41"/>
          <p:cNvSpPr txBox="1"/>
          <p:nvPr>
            <p:ph idx="1" type="body"/>
          </p:nvPr>
        </p:nvSpPr>
        <p:spPr>
          <a:xfrm>
            <a:off x="243000" y="556500"/>
            <a:ext cx="8443800" cy="28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Because Java has a maximum integer, we won’t get the numbers we expect!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With base 126, we will run into overflow even for short strings.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Example: </a:t>
            </a:r>
            <a:r>
              <a:rPr lang="en" sz="2400">
                <a:solidFill>
                  <a:srgbClr val="8E7CC3"/>
                </a:solidFill>
              </a:rPr>
              <a:t>omens</a:t>
            </a:r>
            <a:r>
              <a:rPr baseline="-25000" lang="en" sz="2400"/>
              <a:t>126</a:t>
            </a:r>
            <a:r>
              <a:rPr lang="en" sz="2400"/>
              <a:t>= 28,196,917,171</a:t>
            </a:r>
            <a:r>
              <a:rPr lang="en"/>
              <a:t>, which is much greater than the maximum integer!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asciiToInt</a:t>
            </a:r>
            <a:r>
              <a:rPr lang="en" sz="16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(’omens’)</a:t>
            </a:r>
            <a:r>
              <a:rPr lang="en"/>
              <a:t> will give us -1,867,853,901 instead.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 can result in </a:t>
            </a:r>
            <a:r>
              <a:rPr b="1" lang="en"/>
              <a:t>collisions</a:t>
            </a:r>
            <a:r>
              <a:rPr lang="en"/>
              <a:t>, causing incorrect answers.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1"/>
          <p:cNvSpPr txBox="1"/>
          <p:nvPr/>
        </p:nvSpPr>
        <p:spPr>
          <a:xfrm>
            <a:off x="794675" y="3070725"/>
            <a:ext cx="6606000" cy="1587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moo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DataIndexedStringSet disi 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6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DataIndexedStringSet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disi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"melt banana"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disi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contains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"subterrestrial anticosmetic"</a:t>
            </a: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//</a:t>
            </a:r>
            <a:r>
              <a:rPr lang="en" sz="16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asciiToInt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 these strings is 839099497 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66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3" name="Google Shape;473;p41"/>
          <p:cNvCxnSpPr/>
          <p:nvPr/>
        </p:nvCxnSpPr>
        <p:spPr>
          <a:xfrm rot="10800000">
            <a:off x="6221050" y="4064000"/>
            <a:ext cx="1423500" cy="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4" name="Google Shape;474;p41"/>
          <p:cNvSpPr txBox="1"/>
          <p:nvPr/>
        </p:nvSpPr>
        <p:spPr>
          <a:xfrm>
            <a:off x="7704875" y="3846398"/>
            <a:ext cx="13116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returns true!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Codes and the Pigeonhole Principle</a:t>
            </a:r>
            <a:endParaRPr/>
          </a:p>
        </p:txBody>
      </p:sp>
      <p:sp>
        <p:nvSpPr>
          <p:cNvPr id="480" name="Google Shape;480;p42"/>
          <p:cNvSpPr txBox="1"/>
          <p:nvPr>
            <p:ph idx="1" type="body"/>
          </p:nvPr>
        </p:nvSpPr>
        <p:spPr>
          <a:xfrm>
            <a:off x="243000" y="556500"/>
            <a:ext cx="8443800" cy="28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official term for the number we’re computing is “hash code”.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Via </a:t>
            </a:r>
            <a:r>
              <a:rPr lang="en" u="sng">
                <a:solidFill>
                  <a:schemeClr val="hlink"/>
                </a:solidFill>
                <a:hlinkClick r:id="rId3"/>
              </a:rPr>
              <a:t>Wolfram Alpha</a:t>
            </a:r>
            <a:r>
              <a:rPr lang="en"/>
              <a:t>: a hash code “projects a value from a set with many (or even an infinite number of) members to a value from a set with a fixed number of (fewer) members.”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Here, our target set is the set of Java integers, which is of size 4294967296.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Codes and the Pigeonhole Principle</a:t>
            </a:r>
            <a:endParaRPr/>
          </a:p>
        </p:txBody>
      </p:sp>
      <p:sp>
        <p:nvSpPr>
          <p:cNvPr id="486" name="Google Shape;486;p43"/>
          <p:cNvSpPr txBox="1"/>
          <p:nvPr>
            <p:ph idx="1" type="body"/>
          </p:nvPr>
        </p:nvSpPr>
        <p:spPr>
          <a:xfrm>
            <a:off x="243000" y="556500"/>
            <a:ext cx="8443800" cy="28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official term for the number we’re computing is “hash code”.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Via </a:t>
            </a:r>
            <a:r>
              <a:rPr lang="en" u="sng">
                <a:solidFill>
                  <a:schemeClr val="hlink"/>
                </a:solidFill>
                <a:hlinkClick r:id="rId3"/>
              </a:rPr>
              <a:t>Wolfram Alpha</a:t>
            </a:r>
            <a:r>
              <a:rPr lang="en"/>
              <a:t>: a hash code “projects a value from a set with many (or even an infinite number of) members to a value from a set with a fixed number of (fewer) members.”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Here, our target set is the set of Java integers, which is of size 4294967296.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Pigeonhole principle</a:t>
            </a:r>
            <a:r>
              <a:rPr lang="en"/>
              <a:t> tells us that if there are more than 4294967296 possible items, multiple items will share the same h</a:t>
            </a:r>
            <a:r>
              <a:rPr lang="en"/>
              <a:t>a</a:t>
            </a:r>
            <a:r>
              <a:rPr lang="en"/>
              <a:t>sh code.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There are more than 4294967296 planets.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Each has mass, xPos, yPos, xVel, yVel, imgName.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There are more than 4294967296 strings.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“one”, “two”, … “nineteen quadrillion”, </a:t>
            </a:r>
            <a:r>
              <a:rPr lang="en"/>
              <a:t>...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Bottom line: Collisions are inevitable.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2950" y="2830600"/>
            <a:ext cx="2523200" cy="20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Fundamental Challenges</a:t>
            </a:r>
            <a:endParaRPr/>
          </a:p>
        </p:txBody>
      </p:sp>
      <p:sp>
        <p:nvSpPr>
          <p:cNvPr id="493" name="Google Shape;493;p44"/>
          <p:cNvSpPr txBox="1"/>
          <p:nvPr>
            <p:ph idx="1" type="body"/>
          </p:nvPr>
        </p:nvSpPr>
        <p:spPr>
          <a:xfrm>
            <a:off x="243000" y="556500"/>
            <a:ext cx="8283900" cy="43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Two fundamental challenges: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resolve hashCode collisions (“melt banana” vs.                  “subterrestrial anticosmetic”)?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b="1" i="1" lang="en"/>
              <a:t>collision handling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compute a hash code for arbitrary objects?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b="1" i="1" lang="en"/>
              <a:t>computing a hashCode</a:t>
            </a:r>
            <a:r>
              <a:rPr lang="en"/>
              <a:t>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Example: Our hashCode for “melt banana” was 839099497.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For Strings, this was relatively straightforward (treat as a base 27 or base 126 or base 40959 number).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5"/>
          <p:cNvSpPr txBox="1"/>
          <p:nvPr>
            <p:ph type="title"/>
          </p:nvPr>
        </p:nvSpPr>
        <p:spPr>
          <a:xfrm>
            <a:off x="681900" y="1797900"/>
            <a:ext cx="7780200" cy="15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Hash Tables: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Handling Collisions</a:t>
            </a:r>
            <a:endParaRPr sz="48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Resolving Ambiguity</a:t>
            </a:r>
            <a:endParaRPr/>
          </a:p>
        </p:txBody>
      </p:sp>
      <p:sp>
        <p:nvSpPr>
          <p:cNvPr id="504" name="Google Shape;504;p46"/>
          <p:cNvSpPr txBox="1"/>
          <p:nvPr>
            <p:ph idx="1" type="body"/>
          </p:nvPr>
        </p:nvSpPr>
        <p:spPr>
          <a:xfrm>
            <a:off x="243000" y="570625"/>
            <a:ext cx="8732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Pigeonhole principle tells us that collisions are inevitable due to integer overflow. 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Example: hash code for “moo” and “Ñep” might both be 718.</a:t>
            </a:r>
            <a:endParaRPr/>
          </a:p>
        </p:txBody>
      </p:sp>
      <p:sp>
        <p:nvSpPr>
          <p:cNvPr id="505" name="Google Shape;505;p46"/>
          <p:cNvSpPr/>
          <p:nvPr/>
        </p:nvSpPr>
        <p:spPr>
          <a:xfrm>
            <a:off x="6227371" y="3038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6" name="Google Shape;506;p46"/>
          <p:cNvSpPr txBox="1"/>
          <p:nvPr/>
        </p:nvSpPr>
        <p:spPr>
          <a:xfrm>
            <a:off x="5672702" y="2956123"/>
            <a:ext cx="656700" cy="18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717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718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719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7" name="Google Shape;507;p46"/>
          <p:cNvSpPr txBox="1"/>
          <p:nvPr/>
        </p:nvSpPr>
        <p:spPr>
          <a:xfrm>
            <a:off x="6227375" y="323975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08" name="Google Shape;508;p46"/>
          <p:cNvSpPr/>
          <p:nvPr/>
        </p:nvSpPr>
        <p:spPr>
          <a:xfrm>
            <a:off x="6227371" y="37273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9" name="Google Shape;509;p46"/>
          <p:cNvSpPr/>
          <p:nvPr/>
        </p:nvSpPr>
        <p:spPr>
          <a:xfrm>
            <a:off x="6227371" y="3964379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46"/>
          <p:cNvSpPr/>
          <p:nvPr/>
        </p:nvSpPr>
        <p:spPr>
          <a:xfrm>
            <a:off x="6227371" y="4201379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1" name="Google Shape;511;p46"/>
          <p:cNvSpPr txBox="1"/>
          <p:nvPr/>
        </p:nvSpPr>
        <p:spPr>
          <a:xfrm>
            <a:off x="6227375" y="43339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grpSp>
        <p:nvGrpSpPr>
          <p:cNvPr id="512" name="Google Shape;512;p46"/>
          <p:cNvGrpSpPr/>
          <p:nvPr/>
        </p:nvGrpSpPr>
        <p:grpSpPr>
          <a:xfrm>
            <a:off x="6955120" y="2956123"/>
            <a:ext cx="2321877" cy="1849800"/>
            <a:chOff x="6955120" y="2956123"/>
            <a:chExt cx="2321877" cy="1849800"/>
          </a:xfrm>
        </p:grpSpPr>
        <p:sp>
          <p:nvSpPr>
            <p:cNvPr id="513" name="Google Shape;513;p46"/>
            <p:cNvSpPr txBox="1"/>
            <p:nvPr/>
          </p:nvSpPr>
          <p:spPr>
            <a:xfrm>
              <a:off x="6955120" y="2956123"/>
              <a:ext cx="656700" cy="18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   0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   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 717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 718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 719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14" name="Google Shape;514;p46"/>
            <p:cNvSpPr txBox="1"/>
            <p:nvPr/>
          </p:nvSpPr>
          <p:spPr>
            <a:xfrm>
              <a:off x="7527600" y="3239750"/>
              <a:ext cx="3354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  <p:sp>
          <p:nvSpPr>
            <p:cNvPr id="515" name="Google Shape;515;p46"/>
            <p:cNvSpPr txBox="1"/>
            <p:nvPr/>
          </p:nvSpPr>
          <p:spPr>
            <a:xfrm>
              <a:off x="7527600" y="4333975"/>
              <a:ext cx="3354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  <p:sp>
          <p:nvSpPr>
            <p:cNvPr id="516" name="Google Shape;516;p46"/>
            <p:cNvSpPr/>
            <p:nvPr/>
          </p:nvSpPr>
          <p:spPr>
            <a:xfrm>
              <a:off x="7527609" y="4197175"/>
              <a:ext cx="335400" cy="2370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17" name="Google Shape;517;p46"/>
            <p:cNvSpPr/>
            <p:nvPr/>
          </p:nvSpPr>
          <p:spPr>
            <a:xfrm>
              <a:off x="7527609" y="3731575"/>
              <a:ext cx="335400" cy="2370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18" name="Google Shape;518;p46"/>
            <p:cNvSpPr/>
            <p:nvPr/>
          </p:nvSpPr>
          <p:spPr>
            <a:xfrm>
              <a:off x="7527609" y="3968575"/>
              <a:ext cx="335400" cy="2370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19" name="Google Shape;519;p46"/>
            <p:cNvCxnSpPr/>
            <p:nvPr/>
          </p:nvCxnSpPr>
          <p:spPr>
            <a:xfrm flipH="1" rot="10800000">
              <a:off x="7528367" y="3748011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0" name="Google Shape;520;p46"/>
            <p:cNvCxnSpPr/>
            <p:nvPr/>
          </p:nvCxnSpPr>
          <p:spPr>
            <a:xfrm flipH="1" rot="10800000">
              <a:off x="7528367" y="421461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21" name="Google Shape;521;p46"/>
            <p:cNvSpPr/>
            <p:nvPr/>
          </p:nvSpPr>
          <p:spPr>
            <a:xfrm>
              <a:off x="7527609" y="3045775"/>
              <a:ext cx="335400" cy="2370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2" name="Google Shape;522;p46"/>
            <p:cNvCxnSpPr/>
            <p:nvPr/>
          </p:nvCxnSpPr>
          <p:spPr>
            <a:xfrm flipH="1" rot="10800000">
              <a:off x="7528367" y="3062211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3" name="Google Shape;523;p46"/>
            <p:cNvCxnSpPr/>
            <p:nvPr/>
          </p:nvCxnSpPr>
          <p:spPr>
            <a:xfrm>
              <a:off x="7696499" y="4087750"/>
              <a:ext cx="5652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24" name="Google Shape;524;p46"/>
            <p:cNvSpPr/>
            <p:nvPr/>
          </p:nvSpPr>
          <p:spPr>
            <a:xfrm>
              <a:off x="8249100" y="3605702"/>
              <a:ext cx="804384" cy="728460"/>
            </a:xfrm>
            <a:prstGeom prst="cloud">
              <a:avLst/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6"/>
            <p:cNvSpPr txBox="1"/>
            <p:nvPr/>
          </p:nvSpPr>
          <p:spPr>
            <a:xfrm rot="-2239086">
              <a:off x="8223399" y="3559526"/>
              <a:ext cx="736343" cy="3168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moo</a:t>
              </a:r>
              <a:endParaRPr/>
            </a:p>
          </p:txBody>
        </p:sp>
        <p:sp>
          <p:nvSpPr>
            <p:cNvPr id="526" name="Google Shape;526;p46"/>
            <p:cNvSpPr txBox="1"/>
            <p:nvPr/>
          </p:nvSpPr>
          <p:spPr>
            <a:xfrm rot="1250582">
              <a:off x="8508762" y="3901612"/>
              <a:ext cx="736069" cy="3167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Ñep</a:t>
              </a:r>
              <a:endParaRPr/>
            </a:p>
          </p:txBody>
        </p:sp>
      </p:grpSp>
      <p:sp>
        <p:nvSpPr>
          <p:cNvPr id="527" name="Google Shape;527;p46"/>
          <p:cNvSpPr txBox="1"/>
          <p:nvPr/>
        </p:nvSpPr>
        <p:spPr>
          <a:xfrm>
            <a:off x="238350" y="1524000"/>
            <a:ext cx="84447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Suppose N items have the same numerical representation h: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Instead of storing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position h, store a “bucket” of these N items at position h.</a:t>
            </a:r>
            <a:endParaRPr/>
          </a:p>
        </p:txBody>
      </p:sp>
      <p:sp>
        <p:nvSpPr>
          <p:cNvPr id="528" name="Google Shape;528;p46"/>
          <p:cNvSpPr txBox="1"/>
          <p:nvPr/>
        </p:nvSpPr>
        <p:spPr>
          <a:xfrm>
            <a:off x="228600" y="2757000"/>
            <a:ext cx="54171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to implement a “bucket”?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Conceptually simplest way: LinkedList.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also use ArrayLists.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also use an ArraySet.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 see it doesn’t really matter what you do.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Limits of Search Tree Based Sets</a:t>
            </a:r>
            <a:endParaRPr/>
          </a:p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search tree based sets require items to be comparable.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Need to be able to ask “is X &lt; Y?” Not true of all types.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Could we somehow avoid the need for objects to be comparable?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search tree sets have excellent performance, but could maybe be better?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Θ(log N) is amazing. 1 billion items is still only height ~30.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Could we somehow do better than Θ(log N)?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Today we’ll see the answer to both of the questions above is yes.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Separate Chaining Data Indexed Array</a:t>
            </a:r>
            <a:endParaRPr/>
          </a:p>
        </p:txBody>
      </p:sp>
      <p:sp>
        <p:nvSpPr>
          <p:cNvPr id="534" name="Google Shape;534;p47"/>
          <p:cNvSpPr txBox="1"/>
          <p:nvPr>
            <p:ph idx="1" type="body"/>
          </p:nvPr>
        </p:nvSpPr>
        <p:spPr>
          <a:xfrm>
            <a:off x="243000" y="556500"/>
            <a:ext cx="8799900" cy="22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 we add x to this list if it is not already present.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array”.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</p:txBody>
      </p:sp>
      <p:sp>
        <p:nvSpPr>
          <p:cNvPr id="535" name="Google Shape;535;p47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6" name="Google Shape;536;p47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7" name="Google Shape;537;p47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38" name="Google Shape;538;p47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9" name="Google Shape;539;p47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1" name="Google Shape;541;p47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2" name="Google Shape;542;p47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3" name="Google Shape;543;p47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44" name="Google Shape;544;p47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47"/>
          <p:cNvCxnSpPr/>
          <p:nvPr/>
        </p:nvCxnSpPr>
        <p:spPr>
          <a:xfrm flipH="1" rot="10800000">
            <a:off x="4564780" y="3292979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47"/>
          <p:cNvCxnSpPr/>
          <p:nvPr/>
        </p:nvCxnSpPr>
        <p:spPr>
          <a:xfrm flipH="1" rot="10800000">
            <a:off x="4560380" y="3771536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47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47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9" name="Google Shape;549;p47"/>
          <p:cNvSpPr txBox="1"/>
          <p:nvPr/>
        </p:nvSpPr>
        <p:spPr>
          <a:xfrm>
            <a:off x="5110875" y="3335500"/>
            <a:ext cx="25716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Initially all buckets are empty.</a:t>
            </a:r>
            <a:endParaRPr/>
          </a:p>
        </p:txBody>
      </p:sp>
      <p:sp>
        <p:nvSpPr>
          <p:cNvPr id="550" name="Google Shape;550;p47"/>
          <p:cNvSpPr/>
          <p:nvPr/>
        </p:nvSpPr>
        <p:spPr>
          <a:xfrm>
            <a:off x="5022375" y="3058875"/>
            <a:ext cx="232800" cy="13989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Separate Chaining Data Indexed Array</a:t>
            </a:r>
            <a:endParaRPr/>
          </a:p>
        </p:txBody>
      </p:sp>
      <p:sp>
        <p:nvSpPr>
          <p:cNvPr id="556" name="Google Shape;556;p48"/>
          <p:cNvSpPr txBox="1"/>
          <p:nvPr>
            <p:ph idx="1" type="body"/>
          </p:nvPr>
        </p:nvSpPr>
        <p:spPr>
          <a:xfrm>
            <a:off x="243000" y="556500"/>
            <a:ext cx="8799900" cy="43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</a:t>
            </a:r>
            <a:r>
              <a:rPr lang="en"/>
              <a:t> we add x to this list if it is not already present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array”.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8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8" name="Google Shape;558;p48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9" name="Google Shape;559;p48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60" name="Google Shape;560;p48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1" name="Google Shape;561;p48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62" name="Google Shape;562;p48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3" name="Google Shape;563;p48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4" name="Google Shape;564;p48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48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6" name="Google Shape;566;p48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48"/>
          <p:cNvCxnSpPr/>
          <p:nvPr/>
        </p:nvCxnSpPr>
        <p:spPr>
          <a:xfrm flipH="1" rot="10800000">
            <a:off x="4560380" y="3771536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48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48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48"/>
          <p:cNvCxnSpPr>
            <a:endCxn id="571" idx="1"/>
          </p:cNvCxnSpPr>
          <p:nvPr/>
        </p:nvCxnSpPr>
        <p:spPr>
          <a:xfrm>
            <a:off x="4712774" y="339930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1" name="Google Shape;571;p48"/>
          <p:cNvSpPr/>
          <p:nvPr/>
        </p:nvSpPr>
        <p:spPr>
          <a:xfrm>
            <a:off x="5277974" y="3272100"/>
            <a:ext cx="299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572" name="Google Shape;572;p48"/>
          <p:cNvSpPr txBox="1"/>
          <p:nvPr/>
        </p:nvSpPr>
        <p:spPr>
          <a:xfrm>
            <a:off x="5208371" y="2900576"/>
            <a:ext cx="36573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Bucket 1 now has a length 1 list. 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9"/>
          <p:cNvSpPr txBox="1"/>
          <p:nvPr>
            <p:ph idx="1" type="body"/>
          </p:nvPr>
        </p:nvSpPr>
        <p:spPr>
          <a:xfrm>
            <a:off x="243000" y="556500"/>
            <a:ext cx="8799900" cy="43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 we add x to this list if it is not already present.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array”.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9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9" name="Google Shape;579;p49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0" name="Google Shape;580;p49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81" name="Google Shape;581;p49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2" name="Google Shape;582;p49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83" name="Google Shape;583;p49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4" name="Google Shape;584;p49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5" name="Google Shape;585;p49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49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87" name="Google Shape;587;p49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8" name="Google Shape;588;p49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9" name="Google Shape;589;p49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49"/>
          <p:cNvCxnSpPr>
            <a:endCxn id="591" idx="1"/>
          </p:cNvCxnSpPr>
          <p:nvPr/>
        </p:nvCxnSpPr>
        <p:spPr>
          <a:xfrm>
            <a:off x="4712774" y="339930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49"/>
          <p:cNvSpPr/>
          <p:nvPr/>
        </p:nvSpPr>
        <p:spPr>
          <a:xfrm>
            <a:off x="5277974" y="3272100"/>
            <a:ext cx="299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592" name="Google Shape;592;p49"/>
          <p:cNvSpPr/>
          <p:nvPr/>
        </p:nvSpPr>
        <p:spPr>
          <a:xfrm>
            <a:off x="5220825" y="375512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cxnSp>
        <p:nvCxnSpPr>
          <p:cNvPr id="593" name="Google Shape;593;p49"/>
          <p:cNvCxnSpPr>
            <a:endCxn id="592" idx="1"/>
          </p:cNvCxnSpPr>
          <p:nvPr/>
        </p:nvCxnSpPr>
        <p:spPr>
          <a:xfrm>
            <a:off x="4712025" y="388232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4" name="Google Shape;594;p4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Separate Chaining Data Indexed Array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0"/>
          <p:cNvSpPr txBox="1"/>
          <p:nvPr>
            <p:ph idx="1" type="body"/>
          </p:nvPr>
        </p:nvSpPr>
        <p:spPr>
          <a:xfrm>
            <a:off x="243000" y="556500"/>
            <a:ext cx="8799900" cy="43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 we add x to this list if it is not already present.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array”.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add(“adevilish”)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0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1" name="Google Shape;601;p50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2" name="Google Shape;602;p50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03" name="Google Shape;603;p50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4" name="Google Shape;604;p50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05" name="Google Shape;605;p50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6" name="Google Shape;606;p50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7" name="Google Shape;607;p50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8" name="Google Shape;608;p50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9" name="Google Shape;609;p50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50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50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50"/>
          <p:cNvCxnSpPr>
            <a:endCxn id="613" idx="1"/>
          </p:cNvCxnSpPr>
          <p:nvPr/>
        </p:nvCxnSpPr>
        <p:spPr>
          <a:xfrm>
            <a:off x="4712774" y="339930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3" name="Google Shape;613;p50"/>
          <p:cNvSpPr/>
          <p:nvPr/>
        </p:nvSpPr>
        <p:spPr>
          <a:xfrm>
            <a:off x="5277974" y="3272100"/>
            <a:ext cx="299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614" name="Google Shape;614;p50"/>
          <p:cNvSpPr/>
          <p:nvPr/>
        </p:nvSpPr>
        <p:spPr>
          <a:xfrm>
            <a:off x="5220825" y="375512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cxnSp>
        <p:nvCxnSpPr>
          <p:cNvPr id="615" name="Google Shape;615;p50"/>
          <p:cNvCxnSpPr>
            <a:endCxn id="614" idx="1"/>
          </p:cNvCxnSpPr>
          <p:nvPr/>
        </p:nvCxnSpPr>
        <p:spPr>
          <a:xfrm>
            <a:off x="4712025" y="388232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6" name="Google Shape;616;p50"/>
          <p:cNvSpPr/>
          <p:nvPr/>
        </p:nvSpPr>
        <p:spPr>
          <a:xfrm>
            <a:off x="6729405" y="375512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617" name="Google Shape;617;p50"/>
          <p:cNvCxnSpPr>
            <a:endCxn id="616" idx="1"/>
          </p:cNvCxnSpPr>
          <p:nvPr/>
        </p:nvCxnSpPr>
        <p:spPr>
          <a:xfrm>
            <a:off x="6367305" y="388232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8" name="Google Shape;618;p50"/>
          <p:cNvSpPr/>
          <p:nvPr/>
        </p:nvSpPr>
        <p:spPr>
          <a:xfrm rot="-5400000">
            <a:off x="6410775" y="2953250"/>
            <a:ext cx="78000" cy="24579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50"/>
          <p:cNvSpPr txBox="1"/>
          <p:nvPr/>
        </p:nvSpPr>
        <p:spPr>
          <a:xfrm>
            <a:off x="5170775" y="4142525"/>
            <a:ext cx="29349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Both have hash code 111239444 using </a:t>
            </a:r>
            <a:r>
              <a:rPr lang="en">
                <a:solidFill>
                  <a:srgbClr val="BE0712"/>
                </a:solidFill>
                <a:latin typeface="Consolas"/>
                <a:ea typeface="Consolas"/>
                <a:cs typeface="Consolas"/>
                <a:sym typeface="Consolas"/>
              </a:rPr>
              <a:t>englishToInt</a:t>
            </a:r>
            <a:endParaRPr>
              <a:solidFill>
                <a:srgbClr val="BE071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0" name="Google Shape;620;p5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Separate Chaining Data Indexed Array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1"/>
          <p:cNvSpPr txBox="1"/>
          <p:nvPr>
            <p:ph idx="1" type="body"/>
          </p:nvPr>
        </p:nvSpPr>
        <p:spPr>
          <a:xfrm>
            <a:off x="243000" y="556500"/>
            <a:ext cx="8799900" cy="43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 we add x to this list </a:t>
            </a:r>
            <a:r>
              <a:rPr b="1" lang="en" u="sng"/>
              <a:t>if it is not already present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</a:t>
            </a:r>
            <a:r>
              <a:rPr lang="en"/>
              <a:t>array</a:t>
            </a:r>
            <a:r>
              <a:rPr lang="en"/>
              <a:t>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add(“adevilish”)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51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7" name="Google Shape;627;p51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8" name="Google Shape;628;p51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29" name="Google Shape;629;p51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0" name="Google Shape;630;p51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31" name="Google Shape;631;p51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2" name="Google Shape;632;p51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3" name="Google Shape;633;p51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4" name="Google Shape;634;p51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35" name="Google Shape;635;p51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51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51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51"/>
          <p:cNvCxnSpPr>
            <a:endCxn id="639" idx="1"/>
          </p:cNvCxnSpPr>
          <p:nvPr/>
        </p:nvCxnSpPr>
        <p:spPr>
          <a:xfrm>
            <a:off x="4712774" y="339930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9" name="Google Shape;639;p51"/>
          <p:cNvSpPr/>
          <p:nvPr/>
        </p:nvSpPr>
        <p:spPr>
          <a:xfrm>
            <a:off x="5277974" y="3272100"/>
            <a:ext cx="299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640" name="Google Shape;640;p51"/>
          <p:cNvSpPr/>
          <p:nvPr/>
        </p:nvSpPr>
        <p:spPr>
          <a:xfrm>
            <a:off x="5220825" y="375512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cxnSp>
        <p:nvCxnSpPr>
          <p:cNvPr id="641" name="Google Shape;641;p51"/>
          <p:cNvCxnSpPr>
            <a:endCxn id="640" idx="1"/>
          </p:cNvCxnSpPr>
          <p:nvPr/>
        </p:nvCxnSpPr>
        <p:spPr>
          <a:xfrm>
            <a:off x="4712025" y="388232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2" name="Google Shape;642;p51"/>
          <p:cNvSpPr/>
          <p:nvPr/>
        </p:nvSpPr>
        <p:spPr>
          <a:xfrm>
            <a:off x="6729405" y="375512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643" name="Google Shape;643;p51"/>
          <p:cNvCxnSpPr>
            <a:endCxn id="642" idx="1"/>
          </p:cNvCxnSpPr>
          <p:nvPr/>
        </p:nvCxnSpPr>
        <p:spPr>
          <a:xfrm>
            <a:off x="6367305" y="388232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4" name="Google Shape;644;p51"/>
          <p:cNvSpPr/>
          <p:nvPr/>
        </p:nvSpPr>
        <p:spPr>
          <a:xfrm rot="-5400000">
            <a:off x="6410775" y="2953250"/>
            <a:ext cx="78000" cy="24579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51"/>
          <p:cNvSpPr txBox="1"/>
          <p:nvPr/>
        </p:nvSpPr>
        <p:spPr>
          <a:xfrm>
            <a:off x="5170775" y="4142525"/>
            <a:ext cx="29349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Both have hash code 111239444 using </a:t>
            </a:r>
            <a:r>
              <a:rPr lang="en">
                <a:solidFill>
                  <a:srgbClr val="BE0712"/>
                </a:solidFill>
                <a:latin typeface="Consolas"/>
                <a:ea typeface="Consolas"/>
                <a:cs typeface="Consolas"/>
                <a:sym typeface="Consolas"/>
              </a:rPr>
              <a:t>englishToInt</a:t>
            </a:r>
            <a:endParaRPr>
              <a:solidFill>
                <a:srgbClr val="BE071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6" name="Google Shape;646;p5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Separate Chaining Data Indexed Array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2"/>
          <p:cNvSpPr txBox="1"/>
          <p:nvPr>
            <p:ph idx="1" type="body"/>
          </p:nvPr>
        </p:nvSpPr>
        <p:spPr>
          <a:xfrm>
            <a:off x="243000" y="556500"/>
            <a:ext cx="8799900" cy="43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bucket in our array is initially empty. When an item x gets added at index h: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empty, we create a new list containing x and store it at index 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bucket h is already a list, we add x to this list if it is not already present.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We might call this a “separate chaining data indexed </a:t>
            </a:r>
            <a:r>
              <a:rPr lang="en"/>
              <a:t>array</a:t>
            </a:r>
            <a:r>
              <a:rPr lang="en"/>
              <a:t>”.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Bucket #h is a “separate chain” of all items that have hash code 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add(“adevilish”)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add(“abomamora”)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contains</a:t>
            </a:r>
            <a:r>
              <a:rPr lang="en"/>
              <a:t>(“adevilish”)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Look at all items in bucket 111239443 to see if “adevilish” is present.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52"/>
          <p:cNvSpPr/>
          <p:nvPr/>
        </p:nvSpPr>
        <p:spPr>
          <a:xfrm>
            <a:off x="4559621" y="42207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3" name="Google Shape;653;p52"/>
          <p:cNvSpPr txBox="1"/>
          <p:nvPr/>
        </p:nvSpPr>
        <p:spPr>
          <a:xfrm>
            <a:off x="2568600" y="3666450"/>
            <a:ext cx="20082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4" name="Google Shape;654;p52"/>
          <p:cNvSpPr txBox="1"/>
          <p:nvPr/>
        </p:nvSpPr>
        <p:spPr>
          <a:xfrm>
            <a:off x="4559625" y="43870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55" name="Google Shape;655;p52"/>
          <p:cNvSpPr/>
          <p:nvPr/>
        </p:nvSpPr>
        <p:spPr>
          <a:xfrm>
            <a:off x="4559621" y="3755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6" name="Google Shape;656;p52"/>
          <p:cNvSpPr txBox="1"/>
          <p:nvPr/>
        </p:nvSpPr>
        <p:spPr>
          <a:xfrm>
            <a:off x="4559625" y="3396414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57" name="Google Shape;657;p52"/>
          <p:cNvSpPr/>
          <p:nvPr/>
        </p:nvSpPr>
        <p:spPr>
          <a:xfrm>
            <a:off x="4559621" y="399210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8" name="Google Shape;658;p52"/>
          <p:cNvSpPr/>
          <p:nvPr/>
        </p:nvSpPr>
        <p:spPr>
          <a:xfrm>
            <a:off x="4559621" y="3037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9" name="Google Shape;659;p52"/>
          <p:cNvSpPr/>
          <p:nvPr/>
        </p:nvSpPr>
        <p:spPr>
          <a:xfrm>
            <a:off x="4559621" y="3274750"/>
            <a:ext cx="335400" cy="2370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0" name="Google Shape;660;p52"/>
          <p:cNvSpPr txBox="1"/>
          <p:nvPr/>
        </p:nvSpPr>
        <p:spPr>
          <a:xfrm>
            <a:off x="4227510" y="2957265"/>
            <a:ext cx="335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61" name="Google Shape;661;p52"/>
          <p:cNvCxnSpPr/>
          <p:nvPr/>
        </p:nvCxnSpPr>
        <p:spPr>
          <a:xfrm flipH="1" rot="10800000">
            <a:off x="4564780" y="3055061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52"/>
          <p:cNvCxnSpPr/>
          <p:nvPr/>
        </p:nvCxnSpPr>
        <p:spPr>
          <a:xfrm flipH="1" rot="10800000">
            <a:off x="4560380" y="42381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52"/>
          <p:cNvCxnSpPr/>
          <p:nvPr/>
        </p:nvCxnSpPr>
        <p:spPr>
          <a:xfrm flipH="1" rot="10800000">
            <a:off x="4560380" y="400954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52"/>
          <p:cNvCxnSpPr>
            <a:endCxn id="665" idx="1"/>
          </p:cNvCxnSpPr>
          <p:nvPr/>
        </p:nvCxnSpPr>
        <p:spPr>
          <a:xfrm>
            <a:off x="4712774" y="339930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5" name="Google Shape;665;p52"/>
          <p:cNvSpPr/>
          <p:nvPr/>
        </p:nvSpPr>
        <p:spPr>
          <a:xfrm>
            <a:off x="5277974" y="3272100"/>
            <a:ext cx="299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666" name="Google Shape;666;p52"/>
          <p:cNvSpPr/>
          <p:nvPr/>
        </p:nvSpPr>
        <p:spPr>
          <a:xfrm>
            <a:off x="5220825" y="375512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cxnSp>
        <p:nvCxnSpPr>
          <p:cNvPr id="667" name="Google Shape;667;p52"/>
          <p:cNvCxnSpPr>
            <a:endCxn id="666" idx="1"/>
          </p:cNvCxnSpPr>
          <p:nvPr/>
        </p:nvCxnSpPr>
        <p:spPr>
          <a:xfrm>
            <a:off x="4712025" y="388232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8" name="Google Shape;668;p52"/>
          <p:cNvSpPr/>
          <p:nvPr/>
        </p:nvSpPr>
        <p:spPr>
          <a:xfrm>
            <a:off x="6729405" y="375512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669" name="Google Shape;669;p52"/>
          <p:cNvCxnSpPr>
            <a:endCxn id="668" idx="1"/>
          </p:cNvCxnSpPr>
          <p:nvPr/>
        </p:nvCxnSpPr>
        <p:spPr>
          <a:xfrm>
            <a:off x="6367305" y="388232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0" name="Google Shape;670;p5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Separate Chaining Data Indexed Array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Separate </a:t>
            </a:r>
            <a:r>
              <a:rPr lang="en"/>
              <a:t>Chaining Performance</a:t>
            </a:r>
            <a:endParaRPr/>
          </a:p>
        </p:txBody>
      </p:sp>
      <p:sp>
        <p:nvSpPr>
          <p:cNvPr id="676" name="Google Shape;676;p53"/>
          <p:cNvSpPr txBox="1"/>
          <p:nvPr>
            <p:ph idx="1" type="body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Worst case runtime will be proportional to length of longest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77" name="Google Shape;677;p53"/>
          <p:cNvGraphicFramePr/>
          <p:nvPr/>
        </p:nvGraphicFramePr>
        <p:xfrm>
          <a:off x="4740975" y="138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82375"/>
                <a:gridCol w="1110725"/>
                <a:gridCol w="11729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Worst case time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</a:t>
                      </a: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Data Indexed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78" name="Google Shape;678;p53"/>
          <p:cNvSpPr txBox="1"/>
          <p:nvPr/>
        </p:nvSpPr>
        <p:spPr>
          <a:xfrm>
            <a:off x="4714900" y="3114900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grpSp>
        <p:nvGrpSpPr>
          <p:cNvPr id="679" name="Google Shape;679;p53"/>
          <p:cNvGrpSpPr/>
          <p:nvPr/>
        </p:nvGrpSpPr>
        <p:grpSpPr>
          <a:xfrm>
            <a:off x="7080745" y="3067625"/>
            <a:ext cx="1806900" cy="472700"/>
            <a:chOff x="7080745" y="3448625"/>
            <a:chExt cx="1806900" cy="472700"/>
          </a:xfrm>
        </p:grpSpPr>
        <p:cxnSp>
          <p:nvCxnSpPr>
            <p:cNvPr id="680" name="Google Shape;680;p53"/>
            <p:cNvCxnSpPr/>
            <p:nvPr/>
          </p:nvCxnSpPr>
          <p:spPr>
            <a:xfrm flipH="1" rot="10800000">
              <a:off x="7822950" y="3448625"/>
              <a:ext cx="264300" cy="152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81" name="Google Shape;681;p53"/>
            <p:cNvSpPr txBox="1"/>
            <p:nvPr/>
          </p:nvSpPr>
          <p:spPr>
            <a:xfrm>
              <a:off x="7080745" y="3536425"/>
              <a:ext cx="1806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Why Q and not 1?</a:t>
              </a:r>
              <a:endParaRPr/>
            </a:p>
          </p:txBody>
        </p:sp>
      </p:grpSp>
      <p:sp>
        <p:nvSpPr>
          <p:cNvPr id="682" name="Google Shape;682;p53"/>
          <p:cNvSpPr/>
          <p:nvPr/>
        </p:nvSpPr>
        <p:spPr>
          <a:xfrm>
            <a:off x="1911775" y="24551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83" name="Google Shape;683;p53"/>
          <p:cNvCxnSpPr>
            <a:endCxn id="684" idx="1"/>
          </p:cNvCxnSpPr>
          <p:nvPr/>
        </p:nvCxnSpPr>
        <p:spPr>
          <a:xfrm>
            <a:off x="2035424" y="256935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5" name="Google Shape;685;p53"/>
          <p:cNvSpPr txBox="1"/>
          <p:nvPr/>
        </p:nvSpPr>
        <p:spPr>
          <a:xfrm>
            <a:off x="781975" y="12280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1598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3328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6" name="Google Shape;686;p53"/>
          <p:cNvSpPr/>
          <p:nvPr/>
        </p:nvSpPr>
        <p:spPr>
          <a:xfrm>
            <a:off x="2586475" y="3140100"/>
            <a:ext cx="621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687" name="Google Shape;687;p53"/>
          <p:cNvSpPr/>
          <p:nvPr/>
        </p:nvSpPr>
        <p:spPr>
          <a:xfrm>
            <a:off x="2558225" y="3817875"/>
            <a:ext cx="6501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684" name="Google Shape;684;p53"/>
          <p:cNvSpPr/>
          <p:nvPr/>
        </p:nvSpPr>
        <p:spPr>
          <a:xfrm>
            <a:off x="2600624" y="2442150"/>
            <a:ext cx="6078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</a:t>
            </a:r>
            <a:endParaRPr/>
          </a:p>
        </p:txBody>
      </p:sp>
      <p:sp>
        <p:nvSpPr>
          <p:cNvPr id="688" name="Google Shape;688;p53"/>
          <p:cNvSpPr/>
          <p:nvPr/>
        </p:nvSpPr>
        <p:spPr>
          <a:xfrm>
            <a:off x="1911775" y="17886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9" name="Google Shape;689;p53"/>
          <p:cNvSpPr/>
          <p:nvPr/>
        </p:nvSpPr>
        <p:spPr>
          <a:xfrm>
            <a:off x="1911775" y="31503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0" name="Google Shape;690;p53"/>
          <p:cNvSpPr/>
          <p:nvPr/>
        </p:nvSpPr>
        <p:spPr>
          <a:xfrm>
            <a:off x="1911775" y="38159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1" name="Google Shape;691;p53"/>
          <p:cNvSpPr/>
          <p:nvPr/>
        </p:nvSpPr>
        <p:spPr>
          <a:xfrm>
            <a:off x="1911775" y="451070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2" name="Google Shape;692;p53"/>
          <p:cNvSpPr/>
          <p:nvPr/>
        </p:nvSpPr>
        <p:spPr>
          <a:xfrm>
            <a:off x="1911775" y="474168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93" name="Google Shape;693;p53"/>
          <p:cNvCxnSpPr/>
          <p:nvPr/>
        </p:nvCxnSpPr>
        <p:spPr>
          <a:xfrm flipH="1" rot="10800000">
            <a:off x="1922234" y="181043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53"/>
          <p:cNvCxnSpPr/>
          <p:nvPr/>
        </p:nvCxnSpPr>
        <p:spPr>
          <a:xfrm flipH="1" rot="10800000">
            <a:off x="1912534" y="4769960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53"/>
          <p:cNvCxnSpPr>
            <a:endCxn id="687" idx="1"/>
          </p:cNvCxnSpPr>
          <p:nvPr/>
        </p:nvCxnSpPr>
        <p:spPr>
          <a:xfrm>
            <a:off x="2049425" y="3945075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6" name="Google Shape;696;p53"/>
          <p:cNvCxnSpPr>
            <a:endCxn id="686" idx="1"/>
          </p:cNvCxnSpPr>
          <p:nvPr/>
        </p:nvCxnSpPr>
        <p:spPr>
          <a:xfrm>
            <a:off x="2063575" y="3267300"/>
            <a:ext cx="522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7" name="Google Shape;697;p53"/>
          <p:cNvSpPr txBox="1"/>
          <p:nvPr/>
        </p:nvSpPr>
        <p:spPr>
          <a:xfrm>
            <a:off x="1911775" y="19763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98" name="Google Shape;698;p53"/>
          <p:cNvSpPr txBox="1"/>
          <p:nvPr/>
        </p:nvSpPr>
        <p:spPr>
          <a:xfrm>
            <a:off x="1911775" y="26817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99" name="Google Shape;699;p53"/>
          <p:cNvSpPr txBox="1"/>
          <p:nvPr/>
        </p:nvSpPr>
        <p:spPr>
          <a:xfrm>
            <a:off x="1911775" y="33817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00" name="Google Shape;700;p53"/>
          <p:cNvSpPr txBox="1"/>
          <p:nvPr/>
        </p:nvSpPr>
        <p:spPr>
          <a:xfrm>
            <a:off x="1911775" y="40651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01" name="Google Shape;701;p53"/>
          <p:cNvSpPr/>
          <p:nvPr/>
        </p:nvSpPr>
        <p:spPr>
          <a:xfrm>
            <a:off x="2558225" y="449347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sp>
        <p:nvSpPr>
          <p:cNvPr id="702" name="Google Shape;702;p53"/>
          <p:cNvSpPr/>
          <p:nvPr/>
        </p:nvSpPr>
        <p:spPr>
          <a:xfrm>
            <a:off x="4072325" y="449347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703" name="Google Shape;703;p53"/>
          <p:cNvCxnSpPr>
            <a:stCxn id="701" idx="3"/>
            <a:endCxn id="702" idx="1"/>
          </p:cNvCxnSpPr>
          <p:nvPr/>
        </p:nvCxnSpPr>
        <p:spPr>
          <a:xfrm>
            <a:off x="3710225" y="462067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4" name="Google Shape;704;p53"/>
          <p:cNvCxnSpPr>
            <a:endCxn id="701" idx="1"/>
          </p:cNvCxnSpPr>
          <p:nvPr/>
        </p:nvCxnSpPr>
        <p:spPr>
          <a:xfrm>
            <a:off x="2049425" y="462067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 Memory Using Separate Chaining</a:t>
            </a:r>
            <a:endParaRPr/>
          </a:p>
        </p:txBody>
      </p:sp>
      <p:sp>
        <p:nvSpPr>
          <p:cNvPr id="710" name="Google Shape;710;p54"/>
          <p:cNvSpPr txBox="1"/>
          <p:nvPr>
            <p:ph idx="1" type="body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We don’t really need billions of buckets.</a:t>
            </a:r>
            <a:endParaRPr/>
          </a:p>
        </p:txBody>
      </p:sp>
      <p:sp>
        <p:nvSpPr>
          <p:cNvPr id="711" name="Google Shape;711;p54"/>
          <p:cNvSpPr/>
          <p:nvPr/>
        </p:nvSpPr>
        <p:spPr>
          <a:xfrm>
            <a:off x="5730316" y="330227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712" name="Google Shape;712;p54"/>
          <p:cNvGrpSpPr/>
          <p:nvPr/>
        </p:nvGrpSpPr>
        <p:grpSpPr>
          <a:xfrm>
            <a:off x="5730316" y="3536660"/>
            <a:ext cx="335400" cy="237000"/>
            <a:chOff x="1911775" y="4636234"/>
            <a:chExt cx="335400" cy="237000"/>
          </a:xfrm>
        </p:grpSpPr>
        <p:sp>
          <p:nvSpPr>
            <p:cNvPr id="713" name="Google Shape;713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14" name="Google Shape;714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15" name="Google Shape;715;p54"/>
          <p:cNvGrpSpPr/>
          <p:nvPr/>
        </p:nvGrpSpPr>
        <p:grpSpPr>
          <a:xfrm>
            <a:off x="5730316" y="3074073"/>
            <a:ext cx="335400" cy="237000"/>
            <a:chOff x="1911775" y="4636234"/>
            <a:chExt cx="335400" cy="237000"/>
          </a:xfrm>
        </p:grpSpPr>
        <p:sp>
          <p:nvSpPr>
            <p:cNvPr id="716" name="Google Shape;716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17" name="Google Shape;717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18" name="Google Shape;718;p54"/>
          <p:cNvGrpSpPr/>
          <p:nvPr/>
        </p:nvGrpSpPr>
        <p:grpSpPr>
          <a:xfrm>
            <a:off x="5730316" y="2840218"/>
            <a:ext cx="335400" cy="237000"/>
            <a:chOff x="1911775" y="4636234"/>
            <a:chExt cx="335400" cy="237000"/>
          </a:xfrm>
        </p:grpSpPr>
        <p:sp>
          <p:nvSpPr>
            <p:cNvPr id="719" name="Google Shape;719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20" name="Google Shape;720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21" name="Google Shape;721;p54"/>
          <p:cNvGrpSpPr/>
          <p:nvPr/>
        </p:nvGrpSpPr>
        <p:grpSpPr>
          <a:xfrm>
            <a:off x="5730316" y="2599794"/>
            <a:ext cx="335400" cy="237000"/>
            <a:chOff x="1911775" y="4636234"/>
            <a:chExt cx="335400" cy="237000"/>
          </a:xfrm>
        </p:grpSpPr>
        <p:sp>
          <p:nvSpPr>
            <p:cNvPr id="722" name="Google Shape;722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23" name="Google Shape;723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24" name="Google Shape;724;p54"/>
          <p:cNvGrpSpPr/>
          <p:nvPr/>
        </p:nvGrpSpPr>
        <p:grpSpPr>
          <a:xfrm>
            <a:off x="5730316" y="2365939"/>
            <a:ext cx="335400" cy="237000"/>
            <a:chOff x="1911775" y="4636234"/>
            <a:chExt cx="335400" cy="237000"/>
          </a:xfrm>
        </p:grpSpPr>
        <p:sp>
          <p:nvSpPr>
            <p:cNvPr id="725" name="Google Shape;725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26" name="Google Shape;726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27" name="Google Shape;727;p54"/>
          <p:cNvSpPr txBox="1"/>
          <p:nvPr/>
        </p:nvSpPr>
        <p:spPr>
          <a:xfrm>
            <a:off x="45919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28" name="Google Shape;728;p54"/>
          <p:cNvCxnSpPr/>
          <p:nvPr/>
        </p:nvCxnSpPr>
        <p:spPr>
          <a:xfrm flipH="1" rot="10800000">
            <a:off x="5731066" y="3336334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9" name="Google Shape;729;p54"/>
          <p:cNvSpPr txBox="1"/>
          <p:nvPr/>
        </p:nvSpPr>
        <p:spPr>
          <a:xfrm>
            <a:off x="4552325" y="1348150"/>
            <a:ext cx="33699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five items go? </a:t>
            </a:r>
            <a:endParaRPr/>
          </a:p>
        </p:txBody>
      </p:sp>
      <p:sp>
        <p:nvSpPr>
          <p:cNvPr id="730" name="Google Shape;730;p54"/>
          <p:cNvSpPr/>
          <p:nvPr/>
        </p:nvSpPr>
        <p:spPr>
          <a:xfrm>
            <a:off x="5730316" y="424032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731" name="Google Shape;731;p54"/>
          <p:cNvGrpSpPr/>
          <p:nvPr/>
        </p:nvGrpSpPr>
        <p:grpSpPr>
          <a:xfrm>
            <a:off x="5730316" y="4474708"/>
            <a:ext cx="335400" cy="237000"/>
            <a:chOff x="1911775" y="4636234"/>
            <a:chExt cx="335400" cy="237000"/>
          </a:xfrm>
        </p:grpSpPr>
        <p:sp>
          <p:nvSpPr>
            <p:cNvPr id="732" name="Google Shape;732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33" name="Google Shape;733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34" name="Google Shape;734;p54"/>
          <p:cNvGrpSpPr/>
          <p:nvPr/>
        </p:nvGrpSpPr>
        <p:grpSpPr>
          <a:xfrm>
            <a:off x="5730316" y="4000297"/>
            <a:ext cx="335400" cy="237000"/>
            <a:chOff x="1911775" y="4636234"/>
            <a:chExt cx="335400" cy="237000"/>
          </a:xfrm>
        </p:grpSpPr>
        <p:sp>
          <p:nvSpPr>
            <p:cNvPr id="735" name="Google Shape;735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36" name="Google Shape;736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37" name="Google Shape;737;p54"/>
          <p:cNvGrpSpPr/>
          <p:nvPr/>
        </p:nvGrpSpPr>
        <p:grpSpPr>
          <a:xfrm>
            <a:off x="5730316" y="3766442"/>
            <a:ext cx="335400" cy="237000"/>
            <a:chOff x="1911775" y="4636234"/>
            <a:chExt cx="335400" cy="237000"/>
          </a:xfrm>
        </p:grpSpPr>
        <p:sp>
          <p:nvSpPr>
            <p:cNvPr id="738" name="Google Shape;738;p5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39" name="Google Shape;739;p5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740" name="Google Shape;740;p54"/>
          <p:cNvCxnSpPr/>
          <p:nvPr/>
        </p:nvCxnSpPr>
        <p:spPr>
          <a:xfrm flipH="1" rot="10800000">
            <a:off x="5731066" y="4274382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54"/>
          <p:cNvSpPr/>
          <p:nvPr/>
        </p:nvSpPr>
        <p:spPr>
          <a:xfrm>
            <a:off x="1911775" y="24551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42" name="Google Shape;742;p54"/>
          <p:cNvCxnSpPr>
            <a:endCxn id="743" idx="1"/>
          </p:cNvCxnSpPr>
          <p:nvPr/>
        </p:nvCxnSpPr>
        <p:spPr>
          <a:xfrm>
            <a:off x="2035424" y="256935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4" name="Google Shape;744;p54"/>
          <p:cNvSpPr txBox="1"/>
          <p:nvPr/>
        </p:nvSpPr>
        <p:spPr>
          <a:xfrm>
            <a:off x="781975" y="12280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1598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3328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5" name="Google Shape;745;p54"/>
          <p:cNvSpPr/>
          <p:nvPr/>
        </p:nvSpPr>
        <p:spPr>
          <a:xfrm>
            <a:off x="2586475" y="3140100"/>
            <a:ext cx="621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746" name="Google Shape;746;p54"/>
          <p:cNvSpPr/>
          <p:nvPr/>
        </p:nvSpPr>
        <p:spPr>
          <a:xfrm>
            <a:off x="2558225" y="3817875"/>
            <a:ext cx="6501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743" name="Google Shape;743;p54"/>
          <p:cNvSpPr/>
          <p:nvPr/>
        </p:nvSpPr>
        <p:spPr>
          <a:xfrm>
            <a:off x="2600624" y="2442150"/>
            <a:ext cx="6078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</a:t>
            </a:r>
            <a:endParaRPr/>
          </a:p>
        </p:txBody>
      </p:sp>
      <p:sp>
        <p:nvSpPr>
          <p:cNvPr id="747" name="Google Shape;747;p54"/>
          <p:cNvSpPr/>
          <p:nvPr/>
        </p:nvSpPr>
        <p:spPr>
          <a:xfrm>
            <a:off x="1911775" y="17886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8" name="Google Shape;748;p54"/>
          <p:cNvSpPr/>
          <p:nvPr/>
        </p:nvSpPr>
        <p:spPr>
          <a:xfrm>
            <a:off x="1911775" y="31503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9" name="Google Shape;749;p54"/>
          <p:cNvSpPr/>
          <p:nvPr/>
        </p:nvSpPr>
        <p:spPr>
          <a:xfrm>
            <a:off x="1911775" y="38159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0" name="Google Shape;750;p54"/>
          <p:cNvSpPr/>
          <p:nvPr/>
        </p:nvSpPr>
        <p:spPr>
          <a:xfrm>
            <a:off x="1911775" y="451070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1" name="Google Shape;751;p54"/>
          <p:cNvSpPr/>
          <p:nvPr/>
        </p:nvSpPr>
        <p:spPr>
          <a:xfrm>
            <a:off x="1911775" y="474168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52" name="Google Shape;752;p54"/>
          <p:cNvCxnSpPr/>
          <p:nvPr/>
        </p:nvCxnSpPr>
        <p:spPr>
          <a:xfrm flipH="1" rot="10800000">
            <a:off x="1922234" y="181043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54"/>
          <p:cNvCxnSpPr/>
          <p:nvPr/>
        </p:nvCxnSpPr>
        <p:spPr>
          <a:xfrm flipH="1" rot="10800000">
            <a:off x="1912534" y="4769960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54"/>
          <p:cNvCxnSpPr>
            <a:endCxn id="746" idx="1"/>
          </p:cNvCxnSpPr>
          <p:nvPr/>
        </p:nvCxnSpPr>
        <p:spPr>
          <a:xfrm>
            <a:off x="2049425" y="3945075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5" name="Google Shape;755;p54"/>
          <p:cNvCxnSpPr>
            <a:endCxn id="745" idx="1"/>
          </p:cNvCxnSpPr>
          <p:nvPr/>
        </p:nvCxnSpPr>
        <p:spPr>
          <a:xfrm>
            <a:off x="2063575" y="3267300"/>
            <a:ext cx="522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6" name="Google Shape;756;p54"/>
          <p:cNvSpPr txBox="1"/>
          <p:nvPr/>
        </p:nvSpPr>
        <p:spPr>
          <a:xfrm>
            <a:off x="1911775" y="19763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57" name="Google Shape;757;p54"/>
          <p:cNvSpPr txBox="1"/>
          <p:nvPr/>
        </p:nvSpPr>
        <p:spPr>
          <a:xfrm>
            <a:off x="1911775" y="26817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58" name="Google Shape;758;p54"/>
          <p:cNvSpPr txBox="1"/>
          <p:nvPr/>
        </p:nvSpPr>
        <p:spPr>
          <a:xfrm>
            <a:off x="1911775" y="33817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59" name="Google Shape;759;p54"/>
          <p:cNvSpPr txBox="1"/>
          <p:nvPr/>
        </p:nvSpPr>
        <p:spPr>
          <a:xfrm>
            <a:off x="1911775" y="40651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60" name="Google Shape;760;p54"/>
          <p:cNvSpPr/>
          <p:nvPr/>
        </p:nvSpPr>
        <p:spPr>
          <a:xfrm>
            <a:off x="2558225" y="449347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sp>
        <p:nvSpPr>
          <p:cNvPr id="761" name="Google Shape;761;p54"/>
          <p:cNvSpPr/>
          <p:nvPr/>
        </p:nvSpPr>
        <p:spPr>
          <a:xfrm>
            <a:off x="4072325" y="449347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762" name="Google Shape;762;p54"/>
          <p:cNvCxnSpPr>
            <a:stCxn id="760" idx="3"/>
            <a:endCxn id="761" idx="1"/>
          </p:cNvCxnSpPr>
          <p:nvPr/>
        </p:nvCxnSpPr>
        <p:spPr>
          <a:xfrm>
            <a:off x="3710225" y="462067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3" name="Google Shape;763;p54"/>
          <p:cNvCxnSpPr>
            <a:endCxn id="760" idx="1"/>
          </p:cNvCxnSpPr>
          <p:nvPr/>
        </p:nvCxnSpPr>
        <p:spPr>
          <a:xfrm>
            <a:off x="2049425" y="462067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55"/>
          <p:cNvSpPr/>
          <p:nvPr/>
        </p:nvSpPr>
        <p:spPr>
          <a:xfrm>
            <a:off x="1911775" y="24551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69" name="Google Shape;769;p55"/>
          <p:cNvCxnSpPr>
            <a:endCxn id="770" idx="1"/>
          </p:cNvCxnSpPr>
          <p:nvPr/>
        </p:nvCxnSpPr>
        <p:spPr>
          <a:xfrm>
            <a:off x="2035424" y="2569350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1" name="Google Shape;771;p5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 Memory Using Separate Chaining and Modulus</a:t>
            </a:r>
            <a:endParaRPr/>
          </a:p>
        </p:txBody>
      </p:sp>
      <p:sp>
        <p:nvSpPr>
          <p:cNvPr id="772" name="Google Shape;772;p55"/>
          <p:cNvSpPr txBox="1"/>
          <p:nvPr>
            <p:ph idx="1" type="body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Can use modulus of hashcode to reduce bucket count.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Downside: Lists will be longer.</a:t>
            </a:r>
            <a:endParaRPr/>
          </a:p>
        </p:txBody>
      </p:sp>
      <p:sp>
        <p:nvSpPr>
          <p:cNvPr id="773" name="Google Shape;773;p55"/>
          <p:cNvSpPr txBox="1"/>
          <p:nvPr/>
        </p:nvSpPr>
        <p:spPr>
          <a:xfrm>
            <a:off x="781975" y="12280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1598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3328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111239442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4" name="Google Shape;774;p55"/>
          <p:cNvSpPr/>
          <p:nvPr/>
        </p:nvSpPr>
        <p:spPr>
          <a:xfrm>
            <a:off x="2586475" y="3140100"/>
            <a:ext cx="621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775" name="Google Shape;775;p55"/>
          <p:cNvSpPr/>
          <p:nvPr/>
        </p:nvSpPr>
        <p:spPr>
          <a:xfrm>
            <a:off x="2558225" y="3817875"/>
            <a:ext cx="6501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770" name="Google Shape;770;p55"/>
          <p:cNvSpPr/>
          <p:nvPr/>
        </p:nvSpPr>
        <p:spPr>
          <a:xfrm>
            <a:off x="2600624" y="2442150"/>
            <a:ext cx="6078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</a:t>
            </a:r>
            <a:endParaRPr/>
          </a:p>
        </p:txBody>
      </p:sp>
      <p:sp>
        <p:nvSpPr>
          <p:cNvPr id="776" name="Google Shape;776;p55"/>
          <p:cNvSpPr/>
          <p:nvPr/>
        </p:nvSpPr>
        <p:spPr>
          <a:xfrm>
            <a:off x="1911775" y="17886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7" name="Google Shape;777;p55"/>
          <p:cNvSpPr/>
          <p:nvPr/>
        </p:nvSpPr>
        <p:spPr>
          <a:xfrm>
            <a:off x="1911775" y="315035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8" name="Google Shape;778;p55"/>
          <p:cNvSpPr/>
          <p:nvPr/>
        </p:nvSpPr>
        <p:spPr>
          <a:xfrm>
            <a:off x="1911775" y="381590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9" name="Google Shape;779;p55"/>
          <p:cNvSpPr/>
          <p:nvPr/>
        </p:nvSpPr>
        <p:spPr>
          <a:xfrm>
            <a:off x="1911775" y="451070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0" name="Google Shape;780;p55"/>
          <p:cNvSpPr/>
          <p:nvPr/>
        </p:nvSpPr>
        <p:spPr>
          <a:xfrm>
            <a:off x="1911775" y="474168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81" name="Google Shape;781;p55"/>
          <p:cNvCxnSpPr/>
          <p:nvPr/>
        </p:nvCxnSpPr>
        <p:spPr>
          <a:xfrm flipH="1" rot="10800000">
            <a:off x="1922234" y="1810433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55"/>
          <p:cNvCxnSpPr/>
          <p:nvPr/>
        </p:nvCxnSpPr>
        <p:spPr>
          <a:xfrm flipH="1" rot="10800000">
            <a:off x="1912534" y="4769960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55"/>
          <p:cNvCxnSpPr>
            <a:endCxn id="775" idx="1"/>
          </p:cNvCxnSpPr>
          <p:nvPr/>
        </p:nvCxnSpPr>
        <p:spPr>
          <a:xfrm>
            <a:off x="2049425" y="3945075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4" name="Google Shape;784;p55"/>
          <p:cNvCxnSpPr>
            <a:endCxn id="774" idx="1"/>
          </p:cNvCxnSpPr>
          <p:nvPr/>
        </p:nvCxnSpPr>
        <p:spPr>
          <a:xfrm>
            <a:off x="2063575" y="3267300"/>
            <a:ext cx="522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5" name="Google Shape;785;p55"/>
          <p:cNvSpPr txBox="1"/>
          <p:nvPr/>
        </p:nvSpPr>
        <p:spPr>
          <a:xfrm>
            <a:off x="1911775" y="19763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86" name="Google Shape;786;p55"/>
          <p:cNvSpPr txBox="1"/>
          <p:nvPr/>
        </p:nvSpPr>
        <p:spPr>
          <a:xfrm>
            <a:off x="1911775" y="26817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87" name="Google Shape;787;p55"/>
          <p:cNvSpPr txBox="1"/>
          <p:nvPr/>
        </p:nvSpPr>
        <p:spPr>
          <a:xfrm>
            <a:off x="1911775" y="33817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88" name="Google Shape;788;p55"/>
          <p:cNvSpPr txBox="1"/>
          <p:nvPr/>
        </p:nvSpPr>
        <p:spPr>
          <a:xfrm>
            <a:off x="1911775" y="40651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789" name="Google Shape;789;p55"/>
          <p:cNvSpPr/>
          <p:nvPr/>
        </p:nvSpPr>
        <p:spPr>
          <a:xfrm>
            <a:off x="2558225" y="4493477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sp>
        <p:nvSpPr>
          <p:cNvPr id="790" name="Google Shape;790;p55"/>
          <p:cNvSpPr/>
          <p:nvPr/>
        </p:nvSpPr>
        <p:spPr>
          <a:xfrm>
            <a:off x="4072325" y="4493477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791" name="Google Shape;791;p55"/>
          <p:cNvCxnSpPr>
            <a:stCxn id="789" idx="3"/>
            <a:endCxn id="790" idx="1"/>
          </p:cNvCxnSpPr>
          <p:nvPr/>
        </p:nvCxnSpPr>
        <p:spPr>
          <a:xfrm>
            <a:off x="3710225" y="4620677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2" name="Google Shape;792;p55"/>
          <p:cNvCxnSpPr>
            <a:endCxn id="789" idx="1"/>
          </p:cNvCxnSpPr>
          <p:nvPr/>
        </p:nvCxnSpPr>
        <p:spPr>
          <a:xfrm>
            <a:off x="2049425" y="4620677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3" name="Google Shape;793;p55"/>
          <p:cNvSpPr/>
          <p:nvPr/>
        </p:nvSpPr>
        <p:spPr>
          <a:xfrm>
            <a:off x="5730316" y="330227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794" name="Google Shape;794;p55"/>
          <p:cNvGrpSpPr/>
          <p:nvPr/>
        </p:nvGrpSpPr>
        <p:grpSpPr>
          <a:xfrm>
            <a:off x="5730316" y="3536660"/>
            <a:ext cx="335400" cy="237000"/>
            <a:chOff x="1911775" y="4636234"/>
            <a:chExt cx="335400" cy="237000"/>
          </a:xfrm>
        </p:grpSpPr>
        <p:sp>
          <p:nvSpPr>
            <p:cNvPr id="795" name="Google Shape;795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96" name="Google Shape;796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97" name="Google Shape;797;p55"/>
          <p:cNvGrpSpPr/>
          <p:nvPr/>
        </p:nvGrpSpPr>
        <p:grpSpPr>
          <a:xfrm>
            <a:off x="5730316" y="2840218"/>
            <a:ext cx="335400" cy="237000"/>
            <a:chOff x="1911775" y="4636234"/>
            <a:chExt cx="335400" cy="237000"/>
          </a:xfrm>
        </p:grpSpPr>
        <p:sp>
          <p:nvSpPr>
            <p:cNvPr id="798" name="Google Shape;798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799" name="Google Shape;799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00" name="Google Shape;800;p55"/>
          <p:cNvGrpSpPr/>
          <p:nvPr/>
        </p:nvGrpSpPr>
        <p:grpSpPr>
          <a:xfrm>
            <a:off x="5730316" y="2599794"/>
            <a:ext cx="335400" cy="237000"/>
            <a:chOff x="1911775" y="4636234"/>
            <a:chExt cx="335400" cy="237000"/>
          </a:xfrm>
        </p:grpSpPr>
        <p:sp>
          <p:nvSpPr>
            <p:cNvPr id="801" name="Google Shape;801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02" name="Google Shape;802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03" name="Google Shape;803;p55"/>
          <p:cNvSpPr/>
          <p:nvPr/>
        </p:nvSpPr>
        <p:spPr>
          <a:xfrm>
            <a:off x="5730316" y="307407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804" name="Google Shape;804;p55"/>
          <p:cNvGrpSpPr/>
          <p:nvPr/>
        </p:nvGrpSpPr>
        <p:grpSpPr>
          <a:xfrm>
            <a:off x="5730316" y="2365939"/>
            <a:ext cx="335400" cy="237000"/>
            <a:chOff x="1911775" y="4636234"/>
            <a:chExt cx="335400" cy="237000"/>
          </a:xfrm>
        </p:grpSpPr>
        <p:sp>
          <p:nvSpPr>
            <p:cNvPr id="805" name="Google Shape;805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06" name="Google Shape;806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07" name="Google Shape;807;p55"/>
          <p:cNvSpPr txBox="1"/>
          <p:nvPr/>
        </p:nvSpPr>
        <p:spPr>
          <a:xfrm>
            <a:off x="45919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8" name="Google Shape;808;p55"/>
          <p:cNvSpPr/>
          <p:nvPr/>
        </p:nvSpPr>
        <p:spPr>
          <a:xfrm>
            <a:off x="5730316" y="424032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809" name="Google Shape;809;p55"/>
          <p:cNvGrpSpPr/>
          <p:nvPr/>
        </p:nvGrpSpPr>
        <p:grpSpPr>
          <a:xfrm>
            <a:off x="5730316" y="4474708"/>
            <a:ext cx="335400" cy="237000"/>
            <a:chOff x="1911775" y="4636234"/>
            <a:chExt cx="335400" cy="237000"/>
          </a:xfrm>
        </p:grpSpPr>
        <p:sp>
          <p:nvSpPr>
            <p:cNvPr id="810" name="Google Shape;810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11" name="Google Shape;811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12" name="Google Shape;812;p55"/>
          <p:cNvGrpSpPr/>
          <p:nvPr/>
        </p:nvGrpSpPr>
        <p:grpSpPr>
          <a:xfrm>
            <a:off x="5730316" y="4000297"/>
            <a:ext cx="335400" cy="237000"/>
            <a:chOff x="1911775" y="4636234"/>
            <a:chExt cx="335400" cy="237000"/>
          </a:xfrm>
        </p:grpSpPr>
        <p:sp>
          <p:nvSpPr>
            <p:cNvPr id="813" name="Google Shape;813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14" name="Google Shape;814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15" name="Google Shape;815;p55"/>
          <p:cNvGrpSpPr/>
          <p:nvPr/>
        </p:nvGrpSpPr>
        <p:grpSpPr>
          <a:xfrm>
            <a:off x="5730316" y="3766442"/>
            <a:ext cx="335400" cy="237000"/>
            <a:chOff x="1911775" y="4636234"/>
            <a:chExt cx="335400" cy="237000"/>
          </a:xfrm>
        </p:grpSpPr>
        <p:sp>
          <p:nvSpPr>
            <p:cNvPr id="816" name="Google Shape;816;p5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17" name="Google Shape;817;p5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18" name="Google Shape;818;p55"/>
          <p:cNvSpPr/>
          <p:nvPr/>
        </p:nvSpPr>
        <p:spPr>
          <a:xfrm>
            <a:off x="6405501" y="3299525"/>
            <a:ext cx="6078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cxnSp>
        <p:nvCxnSpPr>
          <p:cNvPr id="819" name="Google Shape;819;p55"/>
          <p:cNvCxnSpPr>
            <a:endCxn id="818" idx="1"/>
          </p:cNvCxnSpPr>
          <p:nvPr/>
        </p:nvCxnSpPr>
        <p:spPr>
          <a:xfrm>
            <a:off x="5882601" y="3426725"/>
            <a:ext cx="522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0" name="Google Shape;820;p55"/>
          <p:cNvCxnSpPr>
            <a:endCxn id="821" idx="1"/>
          </p:cNvCxnSpPr>
          <p:nvPr/>
        </p:nvCxnSpPr>
        <p:spPr>
          <a:xfrm>
            <a:off x="5901402" y="4357825"/>
            <a:ext cx="56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1" name="Google Shape;821;p55"/>
          <p:cNvSpPr/>
          <p:nvPr/>
        </p:nvSpPr>
        <p:spPr>
          <a:xfrm>
            <a:off x="6466602" y="4230625"/>
            <a:ext cx="546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</a:t>
            </a:r>
            <a:endParaRPr/>
          </a:p>
        </p:txBody>
      </p:sp>
      <p:sp>
        <p:nvSpPr>
          <p:cNvPr id="822" name="Google Shape;822;p55"/>
          <p:cNvSpPr/>
          <p:nvPr/>
        </p:nvSpPr>
        <p:spPr>
          <a:xfrm>
            <a:off x="7454700" y="4231625"/>
            <a:ext cx="6078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cxnSp>
        <p:nvCxnSpPr>
          <p:cNvPr id="823" name="Google Shape;823;p55"/>
          <p:cNvCxnSpPr>
            <a:endCxn id="822" idx="1"/>
          </p:cNvCxnSpPr>
          <p:nvPr/>
        </p:nvCxnSpPr>
        <p:spPr>
          <a:xfrm>
            <a:off x="6945900" y="4358825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4" name="Google Shape;824;p55"/>
          <p:cNvSpPr/>
          <p:nvPr/>
        </p:nvSpPr>
        <p:spPr>
          <a:xfrm>
            <a:off x="6406154" y="3069278"/>
            <a:ext cx="11520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abomamora</a:t>
            </a:r>
            <a:endParaRPr/>
          </a:p>
        </p:txBody>
      </p:sp>
      <p:sp>
        <p:nvSpPr>
          <p:cNvPr id="825" name="Google Shape;825;p55"/>
          <p:cNvSpPr/>
          <p:nvPr/>
        </p:nvSpPr>
        <p:spPr>
          <a:xfrm>
            <a:off x="7920254" y="3069278"/>
            <a:ext cx="9396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adevilish</a:t>
            </a:r>
            <a:endParaRPr/>
          </a:p>
        </p:txBody>
      </p:sp>
      <p:cxnSp>
        <p:nvCxnSpPr>
          <p:cNvPr id="826" name="Google Shape;826;p55"/>
          <p:cNvCxnSpPr>
            <a:stCxn id="824" idx="3"/>
            <a:endCxn id="825" idx="1"/>
          </p:cNvCxnSpPr>
          <p:nvPr/>
        </p:nvCxnSpPr>
        <p:spPr>
          <a:xfrm>
            <a:off x="7558154" y="3196478"/>
            <a:ext cx="36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7" name="Google Shape;827;p55"/>
          <p:cNvCxnSpPr>
            <a:endCxn id="824" idx="1"/>
          </p:cNvCxnSpPr>
          <p:nvPr/>
        </p:nvCxnSpPr>
        <p:spPr>
          <a:xfrm>
            <a:off x="5897354" y="3196478"/>
            <a:ext cx="50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8" name="Google Shape;828;p55"/>
          <p:cNvSpPr txBox="1"/>
          <p:nvPr/>
        </p:nvSpPr>
        <p:spPr>
          <a:xfrm>
            <a:off x="4552325" y="1348150"/>
            <a:ext cx="33699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five items go?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Put in bucket = hashCode % 10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5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Hash Table</a:t>
            </a:r>
            <a:endParaRPr/>
          </a:p>
        </p:txBody>
      </p:sp>
      <p:sp>
        <p:nvSpPr>
          <p:cNvPr id="834" name="Google Shape;834;p56"/>
          <p:cNvSpPr txBox="1"/>
          <p:nvPr>
            <p:ph idx="1" type="body"/>
          </p:nvPr>
        </p:nvSpPr>
        <p:spPr>
          <a:xfrm>
            <a:off x="243000" y="556500"/>
            <a:ext cx="8443800" cy="4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we’ve just created here is called a </a:t>
            </a:r>
            <a:r>
              <a:rPr b="1" lang="en"/>
              <a:t>hash table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i="1" lang="en"/>
              <a:t>Data</a:t>
            </a:r>
            <a:r>
              <a:rPr lang="en"/>
              <a:t> is converted by a </a:t>
            </a:r>
            <a:r>
              <a:rPr b="1" lang="en"/>
              <a:t>hash function</a:t>
            </a:r>
            <a:r>
              <a:rPr lang="en"/>
              <a:t> into an integer representation called a </a:t>
            </a:r>
            <a:r>
              <a:rPr b="1" lang="en"/>
              <a:t>hash code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</a:t>
            </a:r>
            <a:r>
              <a:rPr b="1" lang="en"/>
              <a:t>hash code</a:t>
            </a:r>
            <a:r>
              <a:rPr lang="en"/>
              <a:t> is then </a:t>
            </a:r>
            <a:r>
              <a:rPr b="1" lang="en"/>
              <a:t>reduced</a:t>
            </a:r>
            <a:r>
              <a:rPr lang="en"/>
              <a:t> to a valid </a:t>
            </a:r>
            <a:r>
              <a:rPr i="1" lang="en"/>
              <a:t>index</a:t>
            </a:r>
            <a:r>
              <a:rPr lang="en"/>
              <a:t>, usually using the modulus operator, e.g. 2348762878 % 10 = 8.</a:t>
            </a:r>
            <a:endParaRPr/>
          </a:p>
        </p:txBody>
      </p:sp>
      <p:sp>
        <p:nvSpPr>
          <p:cNvPr id="835" name="Google Shape;835;p56"/>
          <p:cNvSpPr/>
          <p:nvPr/>
        </p:nvSpPr>
        <p:spPr>
          <a:xfrm>
            <a:off x="5273116" y="330227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6" name="Google Shape;836;p56"/>
          <p:cNvSpPr/>
          <p:nvPr/>
        </p:nvSpPr>
        <p:spPr>
          <a:xfrm>
            <a:off x="5273116" y="353666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837" name="Google Shape;837;p56"/>
          <p:cNvGrpSpPr/>
          <p:nvPr/>
        </p:nvGrpSpPr>
        <p:grpSpPr>
          <a:xfrm>
            <a:off x="5273116" y="3074073"/>
            <a:ext cx="335400" cy="237000"/>
            <a:chOff x="1911775" y="4636234"/>
            <a:chExt cx="335400" cy="237000"/>
          </a:xfrm>
        </p:grpSpPr>
        <p:sp>
          <p:nvSpPr>
            <p:cNvPr id="838" name="Google Shape;838;p5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39" name="Google Shape;839;p5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40" name="Google Shape;840;p56"/>
          <p:cNvGrpSpPr/>
          <p:nvPr/>
        </p:nvGrpSpPr>
        <p:grpSpPr>
          <a:xfrm>
            <a:off x="5273116" y="2840218"/>
            <a:ext cx="335400" cy="237000"/>
            <a:chOff x="1911775" y="4636234"/>
            <a:chExt cx="335400" cy="237000"/>
          </a:xfrm>
        </p:grpSpPr>
        <p:sp>
          <p:nvSpPr>
            <p:cNvPr id="841" name="Google Shape;841;p5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42" name="Google Shape;842;p5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43" name="Google Shape;843;p56"/>
          <p:cNvGrpSpPr/>
          <p:nvPr/>
        </p:nvGrpSpPr>
        <p:grpSpPr>
          <a:xfrm>
            <a:off x="5273116" y="2599794"/>
            <a:ext cx="335400" cy="237000"/>
            <a:chOff x="1911775" y="4636234"/>
            <a:chExt cx="335400" cy="237000"/>
          </a:xfrm>
        </p:grpSpPr>
        <p:sp>
          <p:nvSpPr>
            <p:cNvPr id="844" name="Google Shape;844;p5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45" name="Google Shape;845;p5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46" name="Google Shape;846;p56"/>
          <p:cNvSpPr/>
          <p:nvPr/>
        </p:nvSpPr>
        <p:spPr>
          <a:xfrm>
            <a:off x="5273116" y="2365939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7" name="Google Shape;847;p56"/>
          <p:cNvSpPr txBox="1"/>
          <p:nvPr/>
        </p:nvSpPr>
        <p:spPr>
          <a:xfrm>
            <a:off x="4825850" y="2318525"/>
            <a:ext cx="438600" cy="2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8" name="Google Shape;848;p56"/>
          <p:cNvSpPr/>
          <p:nvPr/>
        </p:nvSpPr>
        <p:spPr>
          <a:xfrm>
            <a:off x="5273116" y="424032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849" name="Google Shape;849;p56"/>
          <p:cNvGrpSpPr/>
          <p:nvPr/>
        </p:nvGrpSpPr>
        <p:grpSpPr>
          <a:xfrm>
            <a:off x="5273116" y="4000297"/>
            <a:ext cx="335400" cy="237000"/>
            <a:chOff x="1911775" y="4636234"/>
            <a:chExt cx="335400" cy="237000"/>
          </a:xfrm>
        </p:grpSpPr>
        <p:sp>
          <p:nvSpPr>
            <p:cNvPr id="850" name="Google Shape;850;p5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51" name="Google Shape;851;p5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2" name="Google Shape;852;p56"/>
          <p:cNvGrpSpPr/>
          <p:nvPr/>
        </p:nvGrpSpPr>
        <p:grpSpPr>
          <a:xfrm>
            <a:off x="5273116" y="3766442"/>
            <a:ext cx="335400" cy="237000"/>
            <a:chOff x="1911775" y="4636234"/>
            <a:chExt cx="335400" cy="237000"/>
          </a:xfrm>
        </p:grpSpPr>
        <p:sp>
          <p:nvSpPr>
            <p:cNvPr id="853" name="Google Shape;853;p5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854" name="Google Shape;854;p5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55" name="Google Shape;855;p56"/>
          <p:cNvCxnSpPr>
            <a:endCxn id="856" idx="1"/>
          </p:cNvCxnSpPr>
          <p:nvPr/>
        </p:nvCxnSpPr>
        <p:spPr>
          <a:xfrm flipH="1" rot="10800000">
            <a:off x="5428625" y="4358825"/>
            <a:ext cx="378000" cy="2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7" name="Google Shape;857;p56"/>
          <p:cNvSpPr/>
          <p:nvPr/>
        </p:nvSpPr>
        <p:spPr>
          <a:xfrm>
            <a:off x="5273116" y="447470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58" name="Google Shape;858;p56"/>
          <p:cNvCxnSpPr>
            <a:endCxn id="859" idx="1"/>
          </p:cNvCxnSpPr>
          <p:nvPr/>
        </p:nvCxnSpPr>
        <p:spPr>
          <a:xfrm>
            <a:off x="5437925" y="4590174"/>
            <a:ext cx="368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0" name="Google Shape;860;p56"/>
          <p:cNvCxnSpPr>
            <a:endCxn id="861" idx="1"/>
          </p:cNvCxnSpPr>
          <p:nvPr/>
        </p:nvCxnSpPr>
        <p:spPr>
          <a:xfrm flipH="1" rot="10800000">
            <a:off x="5437928" y="2484450"/>
            <a:ext cx="3687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6" name="Google Shape;856;p56"/>
          <p:cNvSpPr/>
          <p:nvPr/>
        </p:nvSpPr>
        <p:spPr>
          <a:xfrm>
            <a:off x="5806625" y="4240325"/>
            <a:ext cx="7449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</a:t>
            </a:r>
            <a:endParaRPr/>
          </a:p>
        </p:txBody>
      </p:sp>
      <p:sp>
        <p:nvSpPr>
          <p:cNvPr id="861" name="Google Shape;861;p56"/>
          <p:cNvSpPr/>
          <p:nvPr/>
        </p:nvSpPr>
        <p:spPr>
          <a:xfrm>
            <a:off x="5806628" y="2357250"/>
            <a:ext cx="4782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hug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2" name="Google Shape;862;p56"/>
          <p:cNvSpPr/>
          <p:nvPr/>
        </p:nvSpPr>
        <p:spPr>
          <a:xfrm>
            <a:off x="6609624" y="2357250"/>
            <a:ext cx="555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抱抱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63" name="Google Shape;863;p56"/>
          <p:cNvCxnSpPr>
            <a:stCxn id="861" idx="3"/>
            <a:endCxn id="862" idx="1"/>
          </p:cNvCxnSpPr>
          <p:nvPr/>
        </p:nvCxnSpPr>
        <p:spPr>
          <a:xfrm>
            <a:off x="6284828" y="2484450"/>
            <a:ext cx="324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9" name="Google Shape;859;p56"/>
          <p:cNvSpPr/>
          <p:nvPr/>
        </p:nvSpPr>
        <p:spPr>
          <a:xfrm>
            <a:off x="5806625" y="4471674"/>
            <a:ext cx="7449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están</a:t>
            </a:r>
            <a:endParaRPr/>
          </a:p>
        </p:txBody>
      </p:sp>
      <p:sp>
        <p:nvSpPr>
          <p:cNvPr id="864" name="Google Shape;864;p56"/>
          <p:cNvSpPr txBox="1"/>
          <p:nvPr/>
        </p:nvSpPr>
        <p:spPr>
          <a:xfrm>
            <a:off x="631975" y="2949850"/>
            <a:ext cx="576900" cy="326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抱抱</a:t>
            </a:r>
            <a:endParaRPr/>
          </a:p>
        </p:txBody>
      </p:sp>
      <p:sp>
        <p:nvSpPr>
          <p:cNvPr id="865" name="Google Shape;865;p56"/>
          <p:cNvSpPr txBox="1"/>
          <p:nvPr/>
        </p:nvSpPr>
        <p:spPr>
          <a:xfrm>
            <a:off x="1526825" y="2949850"/>
            <a:ext cx="13854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unicodeToInt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66" name="Google Shape;866;p56"/>
          <p:cNvCxnSpPr>
            <a:stCxn id="864" idx="3"/>
            <a:endCxn id="865" idx="1"/>
          </p:cNvCxnSpPr>
          <p:nvPr/>
        </p:nvCxnSpPr>
        <p:spPr>
          <a:xfrm>
            <a:off x="1208875" y="3112900"/>
            <a:ext cx="318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7" name="Google Shape;867;p56"/>
          <p:cNvSpPr txBox="1"/>
          <p:nvPr/>
        </p:nvSpPr>
        <p:spPr>
          <a:xfrm>
            <a:off x="3215350" y="2949850"/>
            <a:ext cx="1333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1034854400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68" name="Google Shape;868;p56"/>
          <p:cNvCxnSpPr>
            <a:stCxn id="865" idx="3"/>
            <a:endCxn id="867" idx="1"/>
          </p:cNvCxnSpPr>
          <p:nvPr/>
        </p:nvCxnSpPr>
        <p:spPr>
          <a:xfrm>
            <a:off x="2912225" y="3112900"/>
            <a:ext cx="303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9" name="Google Shape;869;p56"/>
          <p:cNvSpPr txBox="1"/>
          <p:nvPr/>
        </p:nvSpPr>
        <p:spPr>
          <a:xfrm>
            <a:off x="1012975" y="3926050"/>
            <a:ext cx="6102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% 10</a:t>
            </a:r>
            <a:endParaRPr/>
          </a:p>
        </p:txBody>
      </p:sp>
      <p:sp>
        <p:nvSpPr>
          <p:cNvPr id="870" name="Google Shape;870;p56"/>
          <p:cNvSpPr txBox="1"/>
          <p:nvPr/>
        </p:nvSpPr>
        <p:spPr>
          <a:xfrm>
            <a:off x="2336725" y="3926050"/>
            <a:ext cx="610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71" name="Google Shape;871;p56"/>
          <p:cNvCxnSpPr>
            <a:stCxn id="867" idx="2"/>
            <a:endCxn id="869" idx="1"/>
          </p:cNvCxnSpPr>
          <p:nvPr/>
        </p:nvCxnSpPr>
        <p:spPr>
          <a:xfrm rot="5400000">
            <a:off x="2040850" y="2248150"/>
            <a:ext cx="813300" cy="2868900"/>
          </a:xfrm>
          <a:prstGeom prst="bentConnector4">
            <a:avLst>
              <a:gd fmla="val 39967" name="adj1"/>
              <a:gd fmla="val 108303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2" name="Google Shape;872;p56"/>
          <p:cNvCxnSpPr>
            <a:stCxn id="869" idx="3"/>
            <a:endCxn id="870" idx="1"/>
          </p:cNvCxnSpPr>
          <p:nvPr/>
        </p:nvCxnSpPr>
        <p:spPr>
          <a:xfrm>
            <a:off x="1623175" y="4089100"/>
            <a:ext cx="713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3" name="Google Shape;873;p56"/>
          <p:cNvSpPr txBox="1"/>
          <p:nvPr/>
        </p:nvSpPr>
        <p:spPr>
          <a:xfrm>
            <a:off x="631975" y="2629800"/>
            <a:ext cx="5769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data</a:t>
            </a:r>
            <a:endParaRPr i="1"/>
          </a:p>
        </p:txBody>
      </p:sp>
      <p:sp>
        <p:nvSpPr>
          <p:cNvPr id="874" name="Google Shape;874;p56"/>
          <p:cNvSpPr txBox="1"/>
          <p:nvPr/>
        </p:nvSpPr>
        <p:spPr>
          <a:xfrm>
            <a:off x="3215350" y="2629800"/>
            <a:ext cx="1102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code</a:t>
            </a:r>
            <a:endParaRPr b="1"/>
          </a:p>
        </p:txBody>
      </p:sp>
      <p:sp>
        <p:nvSpPr>
          <p:cNvPr id="875" name="Google Shape;875;p56"/>
          <p:cNvSpPr txBox="1"/>
          <p:nvPr/>
        </p:nvSpPr>
        <p:spPr>
          <a:xfrm>
            <a:off x="1474550" y="2629800"/>
            <a:ext cx="13854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function</a:t>
            </a:r>
            <a:endParaRPr b="1"/>
          </a:p>
        </p:txBody>
      </p:sp>
      <p:sp>
        <p:nvSpPr>
          <p:cNvPr id="876" name="Google Shape;876;p56"/>
          <p:cNvSpPr txBox="1"/>
          <p:nvPr/>
        </p:nvSpPr>
        <p:spPr>
          <a:xfrm>
            <a:off x="915275" y="4215028"/>
            <a:ext cx="799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reduce</a:t>
            </a:r>
            <a:endParaRPr b="1"/>
          </a:p>
        </p:txBody>
      </p:sp>
      <p:sp>
        <p:nvSpPr>
          <p:cNvPr id="877" name="Google Shape;877;p56"/>
          <p:cNvSpPr txBox="1"/>
          <p:nvPr/>
        </p:nvSpPr>
        <p:spPr>
          <a:xfrm>
            <a:off x="2336725" y="4215028"/>
            <a:ext cx="610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index</a:t>
            </a:r>
            <a:endParaRPr i="1"/>
          </a:p>
        </p:txBody>
      </p:sp>
      <p:sp>
        <p:nvSpPr>
          <p:cNvPr id="878" name="Google Shape;878;p56"/>
          <p:cNvSpPr/>
          <p:nvPr/>
        </p:nvSpPr>
        <p:spPr>
          <a:xfrm rot="5400000">
            <a:off x="6599025" y="3447175"/>
            <a:ext cx="177000" cy="27819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AC20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56"/>
          <p:cNvSpPr txBox="1"/>
          <p:nvPr/>
        </p:nvSpPr>
        <p:spPr>
          <a:xfrm>
            <a:off x="4375430" y="4824875"/>
            <a:ext cx="13854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hash table</a:t>
            </a:r>
            <a:endParaRPr>
              <a:solidFill>
                <a:srgbClr val="AC2020"/>
              </a:solidFill>
            </a:endParaRPr>
          </a:p>
        </p:txBody>
      </p:sp>
      <p:sp>
        <p:nvSpPr>
          <p:cNvPr id="880" name="Google Shape;880;p56"/>
          <p:cNvSpPr/>
          <p:nvPr/>
        </p:nvSpPr>
        <p:spPr>
          <a:xfrm>
            <a:off x="6901625" y="4232975"/>
            <a:ext cx="744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81" name="Google Shape;881;p56"/>
          <p:cNvCxnSpPr>
            <a:endCxn id="880" idx="1"/>
          </p:cNvCxnSpPr>
          <p:nvPr/>
        </p:nvCxnSpPr>
        <p:spPr>
          <a:xfrm>
            <a:off x="6551525" y="4358675"/>
            <a:ext cx="350100" cy="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2" name="Google Shape;882;p56"/>
          <p:cNvCxnSpPr>
            <a:endCxn id="883" idx="1"/>
          </p:cNvCxnSpPr>
          <p:nvPr/>
        </p:nvCxnSpPr>
        <p:spPr>
          <a:xfrm flipH="1" rot="10800000">
            <a:off x="5415276" y="3421850"/>
            <a:ext cx="378000" cy="2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3" name="Google Shape;883;p56"/>
          <p:cNvSpPr/>
          <p:nvPr/>
        </p:nvSpPr>
        <p:spPr>
          <a:xfrm>
            <a:off x="5793276" y="3303350"/>
            <a:ext cx="7449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الطبيعة</a:t>
            </a:r>
            <a:endParaRPr/>
          </a:p>
        </p:txBody>
      </p:sp>
      <p:sp>
        <p:nvSpPr>
          <p:cNvPr id="884" name="Google Shape;884;p56"/>
          <p:cNvSpPr/>
          <p:nvPr/>
        </p:nvSpPr>
        <p:spPr>
          <a:xfrm>
            <a:off x="6901625" y="4471674"/>
            <a:ext cx="7449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शानदार</a:t>
            </a:r>
            <a:endParaRPr/>
          </a:p>
        </p:txBody>
      </p:sp>
      <p:cxnSp>
        <p:nvCxnSpPr>
          <p:cNvPr id="885" name="Google Shape;885;p56"/>
          <p:cNvCxnSpPr>
            <a:stCxn id="859" idx="3"/>
            <a:endCxn id="884" idx="1"/>
          </p:cNvCxnSpPr>
          <p:nvPr/>
        </p:nvCxnSpPr>
        <p:spPr>
          <a:xfrm>
            <a:off x="6551525" y="4590174"/>
            <a:ext cx="35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6" name="Google Shape;886;p56"/>
          <p:cNvCxnSpPr/>
          <p:nvPr/>
        </p:nvCxnSpPr>
        <p:spPr>
          <a:xfrm flipH="1" rot="10800000">
            <a:off x="5273875" y="3556404"/>
            <a:ext cx="333900" cy="1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7" name="Google Shape;887;p56"/>
          <p:cNvSpPr/>
          <p:nvPr/>
        </p:nvSpPr>
        <p:spPr>
          <a:xfrm>
            <a:off x="7490424" y="2359650"/>
            <a:ext cx="5559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포옹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88" name="Google Shape;888;p56"/>
          <p:cNvCxnSpPr>
            <a:endCxn id="887" idx="1"/>
          </p:cNvCxnSpPr>
          <p:nvPr/>
        </p:nvCxnSpPr>
        <p:spPr>
          <a:xfrm>
            <a:off x="7165524" y="2486850"/>
            <a:ext cx="324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9" name="Google Shape;889;p56"/>
          <p:cNvCxnSpPr/>
          <p:nvPr/>
        </p:nvCxnSpPr>
        <p:spPr>
          <a:xfrm rot="10800000">
            <a:off x="1526075" y="4563200"/>
            <a:ext cx="316800" cy="185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0" name="Google Shape;890;p56"/>
          <p:cNvSpPr txBox="1"/>
          <p:nvPr/>
        </p:nvSpPr>
        <p:spPr>
          <a:xfrm>
            <a:off x="1803875" y="4541300"/>
            <a:ext cx="21843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In Java there’s a caveat here. Will revisit later.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" name="Google Shape;75;p12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" name="Google Shape;76;p12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" name="Google Shape;77;p12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" name="Google Shape;78;p12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" name="Google Shape;79;p12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" name="Google Shape;80;p12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" name="Google Shape;81;p12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" name="Google Shape;82;p12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" name="Google Shape;83;p12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" name="Google Shape;84;p12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" name="Google Shape;85;p12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" name="Google Shape;86;p12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" name="Google Shape;89;p12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" name="Google Shape;90;p12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nothing</a:t>
            </a:r>
            <a:endParaRPr/>
          </a:p>
        </p:txBody>
      </p:sp>
      <p:sp>
        <p:nvSpPr>
          <p:cNvPr id="91" name="Google Shape;91;p12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92" name="Google Shape;92;p12"/>
          <p:cNvSpPr txBox="1"/>
          <p:nvPr/>
        </p:nvSpPr>
        <p:spPr>
          <a:xfrm>
            <a:off x="418350" y="31315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7"/>
          <p:cNvSpPr txBox="1"/>
          <p:nvPr>
            <p:ph type="title"/>
          </p:nvPr>
        </p:nvSpPr>
        <p:spPr>
          <a:xfrm>
            <a:off x="681900" y="2164050"/>
            <a:ext cx="7780200" cy="8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Hash Table Performance</a:t>
            </a:r>
            <a:endParaRPr sz="48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5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endParaRPr/>
          </a:p>
        </p:txBody>
      </p:sp>
      <p:sp>
        <p:nvSpPr>
          <p:cNvPr id="901" name="Google Shape;901;p58"/>
          <p:cNvSpPr txBox="1"/>
          <p:nvPr>
            <p:ph idx="1" type="body"/>
          </p:nvPr>
        </p:nvSpPr>
        <p:spPr>
          <a:xfrm>
            <a:off x="243000" y="3747650"/>
            <a:ext cx="8443800" cy="9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good news: We use way less memory and can now handle arbitrary data.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bad news: Worst case runtime is now Θ(Q), where Q is the length of the longest list.</a:t>
            </a:r>
            <a:endParaRPr/>
          </a:p>
        </p:txBody>
      </p:sp>
      <p:sp>
        <p:nvSpPr>
          <p:cNvPr id="902" name="Google Shape;902;p58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3" name="Google Shape;903;p58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58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05" name="Google Shape;905;p58"/>
          <p:cNvCxnSpPr>
            <a:endCxn id="903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06" name="Google Shape;906;p58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7" name="Google Shape;907;p58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8" name="Google Shape;908;p58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9" name="Google Shape;909;p58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0" name="Google Shape;910;p58"/>
          <p:cNvCxnSpPr>
            <a:endCxn id="909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1" name="Google Shape;911;p58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2" name="Google Shape;912;p58"/>
          <p:cNvCxnSpPr>
            <a:endCxn id="911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3" name="Google Shape;913;p58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4" name="Google Shape;914;p58"/>
          <p:cNvCxnSpPr>
            <a:endCxn id="913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5" name="Google Shape;915;p58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6" name="Google Shape;916;p58"/>
          <p:cNvCxnSpPr>
            <a:endCxn id="915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7" name="Google Shape;917;p58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58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58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58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1" name="Google Shape;921;p58"/>
          <p:cNvCxnSpPr>
            <a:stCxn id="922" idx="3"/>
            <a:endCxn id="920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3" name="Google Shape;923;p58"/>
          <p:cNvCxnSpPr>
            <a:stCxn id="924" idx="3"/>
            <a:endCxn id="919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5" name="Google Shape;925;p58"/>
          <p:cNvCxnSpPr>
            <a:stCxn id="926" idx="3"/>
            <a:endCxn id="917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7" name="Google Shape;927;p58"/>
          <p:cNvCxnSpPr>
            <a:endCxn id="918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8" name="Google Shape;928;p58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29" name="Google Shape;929;p58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0" name="Google Shape;930;p58"/>
          <p:cNvCxnSpPr>
            <a:stCxn id="903" idx="3"/>
            <a:endCxn id="929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1" name="Google Shape;931;p58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2" name="Google Shape;932;p58"/>
          <p:cNvCxnSpPr>
            <a:stCxn id="909" idx="3"/>
            <a:endCxn id="931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3" name="Google Shape;933;p58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4" name="Google Shape;934;p58"/>
          <p:cNvCxnSpPr>
            <a:stCxn id="911" idx="3"/>
            <a:endCxn id="933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5" name="Google Shape;935;p58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6" name="Google Shape;936;p58"/>
          <p:cNvCxnSpPr>
            <a:stCxn id="913" idx="3"/>
            <a:endCxn id="935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7" name="Google Shape;937;p58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8" name="Google Shape;938;p58"/>
          <p:cNvCxnSpPr>
            <a:stCxn id="915" idx="3"/>
            <a:endCxn id="937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9" name="Google Shape;939;p58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0" name="Google Shape;940;p58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6" name="Google Shape;926;p58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1" name="Google Shape;941;p58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4" name="Google Shape;924;p58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2" name="Google Shape;942;p58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2" name="Google Shape;922;p58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3" name="Google Shape;943;p58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4" name="Google Shape;944;p58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5" name="Google Shape;945;p58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6" name="Google Shape;946;p58"/>
          <p:cNvSpPr txBox="1"/>
          <p:nvPr/>
        </p:nvSpPr>
        <p:spPr>
          <a:xfrm>
            <a:off x="5115877" y="2641906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graphicFrame>
        <p:nvGraphicFramePr>
          <p:cNvPr id="947" name="Google Shape;947;p58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48" name="Google Shape;948;p58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5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r>
              <a:rPr lang="en"/>
              <a:t>: http://yellkey.com</a:t>
            </a:r>
            <a:r>
              <a:rPr lang="en">
                <a:solidFill>
                  <a:srgbClr val="208920"/>
                </a:solidFill>
              </a:rPr>
              <a:t>/somebody</a:t>
            </a:r>
            <a:endParaRPr/>
          </a:p>
        </p:txBody>
      </p:sp>
      <p:sp>
        <p:nvSpPr>
          <p:cNvPr id="954" name="Google Shape;954;p59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5" name="Google Shape;955;p59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59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57" name="Google Shape;957;p59"/>
          <p:cNvCxnSpPr>
            <a:endCxn id="955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8" name="Google Shape;958;p59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9" name="Google Shape;959;p59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60" name="Google Shape;960;p59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61" name="Google Shape;961;p59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2" name="Google Shape;962;p59"/>
          <p:cNvCxnSpPr>
            <a:endCxn id="961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3" name="Google Shape;963;p59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4" name="Google Shape;964;p59"/>
          <p:cNvCxnSpPr>
            <a:endCxn id="963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5" name="Google Shape;965;p59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6" name="Google Shape;966;p59"/>
          <p:cNvCxnSpPr>
            <a:endCxn id="965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7" name="Google Shape;967;p59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8" name="Google Shape;968;p59"/>
          <p:cNvCxnSpPr>
            <a:endCxn id="967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9" name="Google Shape;969;p59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59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59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59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3" name="Google Shape;973;p59"/>
          <p:cNvCxnSpPr>
            <a:stCxn id="974" idx="3"/>
            <a:endCxn id="972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5" name="Google Shape;975;p59"/>
          <p:cNvCxnSpPr>
            <a:stCxn id="976" idx="3"/>
            <a:endCxn id="971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7" name="Google Shape;977;p59"/>
          <p:cNvCxnSpPr>
            <a:stCxn id="978" idx="3"/>
            <a:endCxn id="969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9" name="Google Shape;979;p59"/>
          <p:cNvCxnSpPr>
            <a:endCxn id="970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0" name="Google Shape;980;p59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81" name="Google Shape;981;p59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2" name="Google Shape;982;p59"/>
          <p:cNvCxnSpPr>
            <a:stCxn id="955" idx="3"/>
            <a:endCxn id="981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3" name="Google Shape;983;p59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4" name="Google Shape;984;p59"/>
          <p:cNvCxnSpPr>
            <a:stCxn id="961" idx="3"/>
            <a:endCxn id="983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5" name="Google Shape;985;p59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6" name="Google Shape;986;p59"/>
          <p:cNvCxnSpPr>
            <a:stCxn id="963" idx="3"/>
            <a:endCxn id="985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7" name="Google Shape;987;p59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8" name="Google Shape;988;p59"/>
          <p:cNvCxnSpPr>
            <a:stCxn id="965" idx="3"/>
            <a:endCxn id="987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9" name="Google Shape;989;p59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0" name="Google Shape;990;p59"/>
          <p:cNvCxnSpPr>
            <a:stCxn id="967" idx="3"/>
            <a:endCxn id="989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1" name="Google Shape;991;p59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2" name="Google Shape;992;p59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8" name="Google Shape;978;p59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3" name="Google Shape;993;p59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6" name="Google Shape;976;p59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4" name="Google Shape;994;p59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4" name="Google Shape;974;p59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5" name="Google Shape;995;p59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6" name="Google Shape;996;p59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7" name="Google Shape;997;p59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8" name="Google Shape;998;p59"/>
          <p:cNvSpPr txBox="1"/>
          <p:nvPr/>
        </p:nvSpPr>
        <p:spPr>
          <a:xfrm>
            <a:off x="5115877" y="2641906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graphicFrame>
        <p:nvGraphicFramePr>
          <p:cNvPr id="999" name="Google Shape;999;p59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00" name="Google Shape;1000;p59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1" name="Google Shape;1001;p59"/>
          <p:cNvSpPr txBox="1"/>
          <p:nvPr/>
        </p:nvSpPr>
        <p:spPr>
          <a:xfrm>
            <a:off x="243000" y="2427050"/>
            <a:ext cx="4872900" cy="24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the hash table above with 5 buckets, give the order of growth of Q with respect to N.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AutoNum type="alphaU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Θ(1)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lphaU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Θ(log N)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lphaU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Θ(N)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lphaU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Θ(N log N)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lphaU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Θ(N</a:t>
            </a:r>
            <a:r>
              <a:rPr baseline="30000"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6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endParaRPr/>
          </a:p>
        </p:txBody>
      </p:sp>
      <p:sp>
        <p:nvSpPr>
          <p:cNvPr id="1007" name="Google Shape;1007;p60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08" name="Google Shape;1008;p60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60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10" name="Google Shape;1010;p60"/>
          <p:cNvCxnSpPr>
            <a:endCxn id="1008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1" name="Google Shape;1011;p60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2" name="Google Shape;1012;p60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3" name="Google Shape;1013;p60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4" name="Google Shape;1014;p60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5" name="Google Shape;1015;p60"/>
          <p:cNvCxnSpPr>
            <a:endCxn id="1014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6" name="Google Shape;1016;p60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7" name="Google Shape;1017;p60"/>
          <p:cNvCxnSpPr>
            <a:endCxn id="1016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8" name="Google Shape;1018;p60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9" name="Google Shape;1019;p60"/>
          <p:cNvCxnSpPr>
            <a:endCxn id="1018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0" name="Google Shape;1020;p60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1" name="Google Shape;1021;p60"/>
          <p:cNvCxnSpPr>
            <a:endCxn id="1020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2" name="Google Shape;1022;p60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0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60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60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6" name="Google Shape;1026;p60"/>
          <p:cNvCxnSpPr>
            <a:stCxn id="1027" idx="3"/>
            <a:endCxn id="1025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8" name="Google Shape;1028;p60"/>
          <p:cNvCxnSpPr>
            <a:stCxn id="1029" idx="3"/>
            <a:endCxn id="1024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0" name="Google Shape;1030;p60"/>
          <p:cNvCxnSpPr>
            <a:stCxn id="1031" idx="3"/>
            <a:endCxn id="1022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2" name="Google Shape;1032;p60"/>
          <p:cNvCxnSpPr>
            <a:endCxn id="1023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3" name="Google Shape;1033;p60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34" name="Google Shape;1034;p60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5" name="Google Shape;1035;p60"/>
          <p:cNvCxnSpPr>
            <a:stCxn id="1008" idx="3"/>
            <a:endCxn id="1034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6" name="Google Shape;1036;p60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7" name="Google Shape;1037;p60"/>
          <p:cNvCxnSpPr>
            <a:stCxn id="1014" idx="3"/>
            <a:endCxn id="1036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8" name="Google Shape;1038;p60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9" name="Google Shape;1039;p60"/>
          <p:cNvCxnSpPr>
            <a:stCxn id="1016" idx="3"/>
            <a:endCxn id="1038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0" name="Google Shape;1040;p60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1" name="Google Shape;1041;p60"/>
          <p:cNvCxnSpPr>
            <a:stCxn id="1018" idx="3"/>
            <a:endCxn id="1040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2" name="Google Shape;1042;p60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3" name="Google Shape;1043;p60"/>
          <p:cNvCxnSpPr>
            <a:stCxn id="1020" idx="3"/>
            <a:endCxn id="1042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4" name="Google Shape;1044;p60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5" name="Google Shape;1045;p60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1" name="Google Shape;1031;p60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6" name="Google Shape;1046;p60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9" name="Google Shape;1029;p60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7" name="Google Shape;1047;p60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7" name="Google Shape;1027;p60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8" name="Google Shape;1048;p60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9" name="Google Shape;1049;p60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0" name="Google Shape;1050;p60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1" name="Google Shape;1051;p60"/>
          <p:cNvSpPr txBox="1"/>
          <p:nvPr/>
        </p:nvSpPr>
        <p:spPr>
          <a:xfrm>
            <a:off x="5115877" y="2641906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graphicFrame>
        <p:nvGraphicFramePr>
          <p:cNvPr id="1052" name="Google Shape;1052;p60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53" name="Google Shape;1053;p60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4" name="Google Shape;1054;p60"/>
          <p:cNvSpPr txBox="1"/>
          <p:nvPr/>
        </p:nvSpPr>
        <p:spPr>
          <a:xfrm>
            <a:off x="243000" y="2427050"/>
            <a:ext cx="48729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the hash table above with 5 buckets, give the order of growth of Q with respect to N.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C.    </a:t>
            </a:r>
            <a:r>
              <a:rPr b="1"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 is Θ(N)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5" name="Google Shape;1055;p60"/>
          <p:cNvCxnSpPr/>
          <p:nvPr/>
        </p:nvCxnSpPr>
        <p:spPr>
          <a:xfrm flipH="1">
            <a:off x="1364975" y="3790700"/>
            <a:ext cx="884700" cy="2901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6" name="Google Shape;1056;p60"/>
          <p:cNvSpPr txBox="1"/>
          <p:nvPr/>
        </p:nvSpPr>
        <p:spPr>
          <a:xfrm>
            <a:off x="2285450" y="3509463"/>
            <a:ext cx="31641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BE0712"/>
                </a:solidFill>
              </a:rPr>
              <a:t>All items evenly distributed.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60"/>
          <p:cNvSpPr txBox="1"/>
          <p:nvPr/>
        </p:nvSpPr>
        <p:spPr>
          <a:xfrm>
            <a:off x="6811225" y="3427950"/>
            <a:ext cx="18846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All items in same list.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60"/>
          <p:cNvCxnSpPr/>
          <p:nvPr/>
        </p:nvCxnSpPr>
        <p:spPr>
          <a:xfrm flipH="1">
            <a:off x="7277750" y="3765950"/>
            <a:ext cx="446400" cy="437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9" name="Google Shape;1059;p60"/>
          <p:cNvSpPr txBox="1"/>
          <p:nvPr/>
        </p:nvSpPr>
        <p:spPr>
          <a:xfrm>
            <a:off x="304800" y="4004600"/>
            <a:ext cx="89376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the best case, the length of the longest list will be N/5. In the worst case, it will be N. In both cases, Q(N) is Θ(N).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6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Improving the Hash Table </a:t>
            </a:r>
            <a:endParaRPr/>
          </a:p>
        </p:txBody>
      </p:sp>
      <p:sp>
        <p:nvSpPr>
          <p:cNvPr id="1065" name="Google Shape;1065;p61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66" name="Google Shape;1066;p61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61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68" name="Google Shape;1068;p61"/>
          <p:cNvCxnSpPr>
            <a:endCxn id="1066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9" name="Google Shape;1069;p61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0" name="Google Shape;1070;p61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1" name="Google Shape;1071;p61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2" name="Google Shape;1072;p61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3" name="Google Shape;1073;p61"/>
          <p:cNvCxnSpPr>
            <a:endCxn id="1072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4" name="Google Shape;1074;p61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5" name="Google Shape;1075;p61"/>
          <p:cNvCxnSpPr>
            <a:endCxn id="1074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6" name="Google Shape;1076;p61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7" name="Google Shape;1077;p61"/>
          <p:cNvCxnSpPr>
            <a:endCxn id="1076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8" name="Google Shape;1078;p61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9" name="Google Shape;1079;p61"/>
          <p:cNvCxnSpPr>
            <a:endCxn id="1078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0" name="Google Shape;1080;p61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61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61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61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4" name="Google Shape;1084;p61"/>
          <p:cNvCxnSpPr>
            <a:stCxn id="1085" idx="3"/>
            <a:endCxn id="1083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6" name="Google Shape;1086;p61"/>
          <p:cNvCxnSpPr>
            <a:stCxn id="1087" idx="3"/>
            <a:endCxn id="1082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8" name="Google Shape;1088;p61"/>
          <p:cNvCxnSpPr>
            <a:stCxn id="1089" idx="3"/>
            <a:endCxn id="1080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0" name="Google Shape;1090;p61"/>
          <p:cNvCxnSpPr>
            <a:endCxn id="1081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1" name="Google Shape;1091;p61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92" name="Google Shape;1092;p61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3" name="Google Shape;1093;p61"/>
          <p:cNvCxnSpPr>
            <a:stCxn id="1066" idx="3"/>
            <a:endCxn id="1092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4" name="Google Shape;1094;p61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5" name="Google Shape;1095;p61"/>
          <p:cNvCxnSpPr>
            <a:stCxn id="1072" idx="3"/>
            <a:endCxn id="1094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6" name="Google Shape;1096;p61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7" name="Google Shape;1097;p61"/>
          <p:cNvCxnSpPr>
            <a:stCxn id="1074" idx="3"/>
            <a:endCxn id="1096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8" name="Google Shape;1098;p61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9" name="Google Shape;1099;p61"/>
          <p:cNvCxnSpPr>
            <a:stCxn id="1076" idx="3"/>
            <a:endCxn id="1098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0" name="Google Shape;1100;p61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1" name="Google Shape;1101;p61"/>
          <p:cNvCxnSpPr>
            <a:stCxn id="1078" idx="3"/>
            <a:endCxn id="1100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2" name="Google Shape;1102;p61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3" name="Google Shape;1103;p61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9" name="Google Shape;1089;p61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4" name="Google Shape;1104;p61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7" name="Google Shape;1087;p61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5" name="Google Shape;1105;p61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5" name="Google Shape;1085;p61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6" name="Google Shape;1106;p61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7" name="Google Shape;1107;p61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8" name="Google Shape;1108;p61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9" name="Google Shape;1109;p61"/>
          <p:cNvSpPr txBox="1"/>
          <p:nvPr/>
        </p:nvSpPr>
        <p:spPr>
          <a:xfrm>
            <a:off x="5115877" y="2641906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graphicFrame>
        <p:nvGraphicFramePr>
          <p:cNvPr id="1110" name="Google Shape;1110;p61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111" name="Google Shape;1111;p61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" name="Google Shape;1112;p61"/>
          <p:cNvSpPr txBox="1"/>
          <p:nvPr/>
        </p:nvSpPr>
        <p:spPr>
          <a:xfrm>
            <a:off x="243000" y="2299850"/>
            <a:ext cx="48729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Suppose we have: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fixed number of buckets M.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 increasing number of items N.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3" name="Google Shape;1113;p61"/>
          <p:cNvSpPr txBox="1"/>
          <p:nvPr/>
        </p:nvSpPr>
        <p:spPr>
          <a:xfrm>
            <a:off x="218625" y="3552875"/>
            <a:ext cx="8903700" cy="13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Major problem: Even if items are spread out evenly, lists are of length Q = N/M.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For M = 5, that means Q = Θ(N). Results in linear time operations.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Hard question: How can we improve our design to guarantee that N/M is 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(1)?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6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endParaRPr/>
          </a:p>
        </p:txBody>
      </p:sp>
      <p:sp>
        <p:nvSpPr>
          <p:cNvPr id="1119" name="Google Shape;1119;p62"/>
          <p:cNvSpPr txBox="1"/>
          <p:nvPr>
            <p:ph idx="1" type="body"/>
          </p:nvPr>
        </p:nvSpPr>
        <p:spPr>
          <a:xfrm>
            <a:off x="243000" y="2299850"/>
            <a:ext cx="48729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FF0000"/>
                </a:solidFill>
              </a:rPr>
              <a:t>An increasing number</a:t>
            </a:r>
            <a:r>
              <a:rPr lang="en"/>
              <a:t> of buckets M.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 increasing number of items N.</a:t>
            </a:r>
            <a:endParaRPr/>
          </a:p>
        </p:txBody>
      </p:sp>
      <p:sp>
        <p:nvSpPr>
          <p:cNvPr id="1120" name="Google Shape;1120;p62"/>
          <p:cNvSpPr txBox="1"/>
          <p:nvPr/>
        </p:nvSpPr>
        <p:spPr>
          <a:xfrm>
            <a:off x="5115877" y="2641906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Length of longest list</a:t>
            </a:r>
            <a:endParaRPr/>
          </a:p>
        </p:txBody>
      </p:sp>
      <p:sp>
        <p:nvSpPr>
          <p:cNvPr id="1121" name="Google Shape;1121;p62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" name="Google Shape;1122;p62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3" name="Google Shape;1123;p62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62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25" name="Google Shape;1125;p62"/>
          <p:cNvCxnSpPr>
            <a:endCxn id="1123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6" name="Google Shape;1126;p62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7" name="Google Shape;1127;p62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8" name="Google Shape;1128;p62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9" name="Google Shape;1129;p62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0" name="Google Shape;1130;p62"/>
          <p:cNvCxnSpPr>
            <a:endCxn id="1129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1" name="Google Shape;1131;p62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2" name="Google Shape;1132;p62"/>
          <p:cNvCxnSpPr>
            <a:endCxn id="1131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3" name="Google Shape;1133;p62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4" name="Google Shape;1134;p62"/>
          <p:cNvCxnSpPr>
            <a:endCxn id="1133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5" name="Google Shape;1135;p62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6" name="Google Shape;1136;p62"/>
          <p:cNvCxnSpPr>
            <a:endCxn id="1135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7" name="Google Shape;1137;p62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62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62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62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1" name="Google Shape;1141;p62"/>
          <p:cNvCxnSpPr>
            <a:stCxn id="1142" idx="3"/>
            <a:endCxn id="1140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3" name="Google Shape;1143;p62"/>
          <p:cNvCxnSpPr>
            <a:stCxn id="1144" idx="3"/>
            <a:endCxn id="1139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5" name="Google Shape;1145;p62"/>
          <p:cNvCxnSpPr>
            <a:stCxn id="1146" idx="3"/>
            <a:endCxn id="1137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7" name="Google Shape;1147;p62"/>
          <p:cNvCxnSpPr>
            <a:endCxn id="1138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8" name="Google Shape;1148;p62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49" name="Google Shape;1149;p62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0" name="Google Shape;1150;p62"/>
          <p:cNvCxnSpPr>
            <a:stCxn id="1123" idx="3"/>
            <a:endCxn id="1149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1" name="Google Shape;1151;p62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2" name="Google Shape;1152;p62"/>
          <p:cNvCxnSpPr>
            <a:stCxn id="1129" idx="3"/>
            <a:endCxn id="1151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3" name="Google Shape;1153;p62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4" name="Google Shape;1154;p62"/>
          <p:cNvCxnSpPr>
            <a:stCxn id="1131" idx="3"/>
            <a:endCxn id="1153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5" name="Google Shape;1155;p62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62"/>
          <p:cNvCxnSpPr>
            <a:stCxn id="1133" idx="3"/>
            <a:endCxn id="1155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7" name="Google Shape;1157;p62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8" name="Google Shape;1158;p62"/>
          <p:cNvCxnSpPr>
            <a:stCxn id="1135" idx="3"/>
            <a:endCxn id="1157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9" name="Google Shape;1159;p62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0" name="Google Shape;1160;p62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6" name="Google Shape;1146;p62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1" name="Google Shape;1161;p62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4" name="Google Shape;1144;p62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2" name="Google Shape;1162;p62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2" name="Google Shape;1142;p62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3" name="Google Shape;1163;p62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4" name="Google Shape;1164;p62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5" name="Google Shape;1165;p62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1166" name="Google Shape;1166;p62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167" name="Google Shape;1167;p62"/>
          <p:cNvSpPr txBox="1"/>
          <p:nvPr/>
        </p:nvSpPr>
        <p:spPr>
          <a:xfrm>
            <a:off x="218625" y="3552875"/>
            <a:ext cx="8903700" cy="13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Major problem: Even if items are spread out evenly, lists are of length Q = N/M.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For M = 5, that means Q = Θ(N). Results in linear time operations.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Hard question: How can we improve our design to guarantee that N/M is 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(1)?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6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endParaRPr/>
          </a:p>
        </p:txBody>
      </p:sp>
      <p:sp>
        <p:nvSpPr>
          <p:cNvPr id="1173" name="Google Shape;1173;p63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4" name="Google Shape;1174;p63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63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76" name="Google Shape;1176;p63"/>
          <p:cNvCxnSpPr>
            <a:endCxn id="1174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7" name="Google Shape;1177;p63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8" name="Google Shape;1178;p63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9" name="Google Shape;1179;p63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80" name="Google Shape;1180;p63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1" name="Google Shape;1181;p63"/>
          <p:cNvCxnSpPr>
            <a:endCxn id="1180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2" name="Google Shape;1182;p63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63"/>
          <p:cNvCxnSpPr>
            <a:endCxn id="1182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4" name="Google Shape;1184;p63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5" name="Google Shape;1185;p63"/>
          <p:cNvCxnSpPr>
            <a:endCxn id="1184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6" name="Google Shape;1186;p63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7" name="Google Shape;1187;p63"/>
          <p:cNvCxnSpPr>
            <a:endCxn id="1186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8" name="Google Shape;1188;p63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63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63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63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2" name="Google Shape;1192;p63"/>
          <p:cNvCxnSpPr>
            <a:stCxn id="1193" idx="3"/>
            <a:endCxn id="1191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4" name="Google Shape;1194;p63"/>
          <p:cNvCxnSpPr>
            <a:stCxn id="1195" idx="3"/>
            <a:endCxn id="1190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6" name="Google Shape;1196;p63"/>
          <p:cNvCxnSpPr>
            <a:stCxn id="1197" idx="3"/>
            <a:endCxn id="1188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8" name="Google Shape;1198;p63"/>
          <p:cNvCxnSpPr>
            <a:endCxn id="1189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9" name="Google Shape;1199;p63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00" name="Google Shape;1200;p63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1" name="Google Shape;1201;p63"/>
          <p:cNvCxnSpPr>
            <a:stCxn id="1174" idx="3"/>
            <a:endCxn id="1200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2" name="Google Shape;1202;p63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3" name="Google Shape;1203;p63"/>
          <p:cNvCxnSpPr>
            <a:stCxn id="1180" idx="3"/>
            <a:endCxn id="1202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4" name="Google Shape;1204;p63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5" name="Google Shape;1205;p63"/>
          <p:cNvCxnSpPr>
            <a:stCxn id="1182" idx="3"/>
            <a:endCxn id="1204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6" name="Google Shape;1206;p63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7" name="Google Shape;1207;p63"/>
          <p:cNvCxnSpPr>
            <a:stCxn id="1184" idx="3"/>
            <a:endCxn id="1206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8" name="Google Shape;1208;p63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9" name="Google Shape;1209;p63"/>
          <p:cNvCxnSpPr>
            <a:stCxn id="1186" idx="3"/>
            <a:endCxn id="1208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0" name="Google Shape;1210;p63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1" name="Google Shape;1211;p63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7" name="Google Shape;1197;p63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2" name="Google Shape;1212;p63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5" name="Google Shape;1195;p63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3" name="Google Shape;1213;p63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3" name="Google Shape;1193;p63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4" name="Google Shape;1214;p63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5" name="Google Shape;1215;p63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6" name="Google Shape;1216;p63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7" name="Google Shape;1217;p63"/>
          <p:cNvSpPr txBox="1"/>
          <p:nvPr>
            <p:ph idx="1" type="body"/>
          </p:nvPr>
        </p:nvSpPr>
        <p:spPr>
          <a:xfrm>
            <a:off x="4521225" y="592200"/>
            <a:ext cx="46755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FF0000"/>
                </a:solidFill>
              </a:rPr>
              <a:t>An increasing number</a:t>
            </a:r>
            <a:r>
              <a:rPr lang="en"/>
              <a:t> of buckets M.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 increasing number of items N.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long as M = Θ(N), then O(N/M) = O(1).</a:t>
            </a:r>
            <a:endParaRPr/>
          </a:p>
        </p:txBody>
      </p:sp>
      <p:sp>
        <p:nvSpPr>
          <p:cNvPr id="1218" name="Google Shape;1218;p63"/>
          <p:cNvSpPr txBox="1"/>
          <p:nvPr>
            <p:ph idx="1" type="body"/>
          </p:nvPr>
        </p:nvSpPr>
        <p:spPr>
          <a:xfrm>
            <a:off x="412475" y="2733125"/>
            <a:ext cx="82296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example strategy: When N/M is ≥ 1.5, then double M. 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often call this process of increasing M “resizing”.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N/M is often called the “load factor”. It represents how full the hash table is.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This rule ensures that the average list is never more than 1.5 items long! 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6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224" name="Google Shape;1224;p64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225" name="Google Shape;1225;p64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6" name="Google Shape;1226;p64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7" name="Google Shape;1227;p64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8" name="Google Shape;1228;p64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9" name="Google Shape;1229;p64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0" name="Google Shape;1230;p64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0  	M = 4 	N / M = 0</a:t>
            </a:r>
            <a:endParaRPr/>
          </a:p>
        </p:txBody>
      </p:sp>
      <p:cxnSp>
        <p:nvCxnSpPr>
          <p:cNvPr id="1231" name="Google Shape;1231;p64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2" name="Google Shape;1232;p64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3" name="Google Shape;1233;p64"/>
          <p:cNvCxnSpPr/>
          <p:nvPr/>
        </p:nvCxnSpPr>
        <p:spPr>
          <a:xfrm flipH="1" rot="10800000">
            <a:off x="465809" y="28396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4" name="Google Shape;1234;p64"/>
          <p:cNvCxnSpPr/>
          <p:nvPr/>
        </p:nvCxnSpPr>
        <p:spPr>
          <a:xfrm flipH="1" rot="10800000">
            <a:off x="464685" y="4178982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6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240" name="Google Shape;1240;p65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241" name="Google Shape;1241;p65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2" name="Google Shape;1242;p65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3" name="Google Shape;1243;p65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44" name="Google Shape;124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65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6" name="Google Shape;1246;p65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7" name="Google Shape;1247;p65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248" name="Google Shape;1248;p65"/>
          <p:cNvCxnSpPr>
            <a:endCxn id="1244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9" name="Google Shape;1249;p65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1  	M = 4 	N / M = 0.25</a:t>
            </a:r>
            <a:endParaRPr/>
          </a:p>
        </p:txBody>
      </p:sp>
      <p:cxnSp>
        <p:nvCxnSpPr>
          <p:cNvPr id="1250" name="Google Shape;1250;p65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1" name="Google Shape;1251;p65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65"/>
          <p:cNvCxnSpPr/>
          <p:nvPr/>
        </p:nvCxnSpPr>
        <p:spPr>
          <a:xfrm flipH="1" rot="10800000">
            <a:off x="465809" y="28396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6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258" name="Google Shape;1258;p66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259" name="Google Shape;1259;p66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0" name="Google Shape;1260;p66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1" name="Google Shape;1261;p66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62" name="Google Shape;126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4" name="Google Shape;1264;p66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5" name="Google Shape;1265;p66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66" name="Google Shape;1266;p66"/>
          <p:cNvCxnSpPr>
            <a:endCxn id="1263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7" name="Google Shape;1267;p66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268" name="Google Shape;1268;p66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269" name="Google Shape;1269;p66"/>
          <p:cNvCxnSpPr>
            <a:endCxn id="1262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0" name="Google Shape;1270;p66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2  	M = 4 	N / M = 0.5</a:t>
            </a:r>
            <a:endParaRPr/>
          </a:p>
        </p:txBody>
      </p:sp>
      <p:cxnSp>
        <p:nvCxnSpPr>
          <p:cNvPr id="1271" name="Google Shape;1271;p66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2" name="Google Shape;1272;p66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" name="Google Shape;102;p13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3" name="Google Shape;103;p13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4" name="Google Shape;104;p13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5" name="Google Shape;105;p13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6" name="Google Shape;106;p13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" name="Google Shape;107;p13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8" name="Google Shape;108;p13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9" name="Google Shape;109;p13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0" name="Google Shape;110;p13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1" name="Google Shape;111;p13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" name="Google Shape;112;p13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3" name="Google Shape;113;p13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4" name="Google Shape;114;p13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5" name="Google Shape;115;p13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6" name="Google Shape;116;p13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</a:t>
            </a:r>
            <a:endParaRPr/>
          </a:p>
        </p:txBody>
      </p:sp>
      <p:sp>
        <p:nvSpPr>
          <p:cNvPr id="117" name="Google Shape;117;p13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18" name="Google Shape;118;p13"/>
          <p:cNvSpPr txBox="1"/>
          <p:nvPr/>
        </p:nvSpPr>
        <p:spPr>
          <a:xfrm>
            <a:off x="418350" y="31315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6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278" name="Google Shape;1278;p67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279" name="Google Shape;1279;p67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80" name="Google Shape;1280;p67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81" name="Google Shape;1281;p67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82" name="Google Shape;128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3" name="Google Shape;128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4" name="Google Shape;1284;p67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85" name="Google Shape;1285;p67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86" name="Google Shape;1286;p67"/>
          <p:cNvCxnSpPr>
            <a:endCxn id="1283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7" name="Google Shape;1287;p67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288" name="Google Shape;1288;p67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289" name="Google Shape;1289;p67"/>
          <p:cNvCxnSpPr>
            <a:endCxn id="1282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90" name="Google Shape;129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1" name="Google Shape;1291;p67"/>
          <p:cNvCxnSpPr>
            <a:stCxn id="1282" idx="3"/>
            <a:endCxn id="1290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2" name="Google Shape;1292;p67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293" name="Google Shape;1293;p67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3  	M = 4 	N / M = 0.75</a:t>
            </a:r>
            <a:endParaRPr/>
          </a:p>
        </p:txBody>
      </p:sp>
      <p:cxnSp>
        <p:nvCxnSpPr>
          <p:cNvPr id="1294" name="Google Shape;1294;p67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5" name="Google Shape;1295;p67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6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301" name="Google Shape;1301;p68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302" name="Google Shape;1302;p68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3" name="Google Shape;1303;p68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4" name="Google Shape;1304;p68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05" name="Google Shape;130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7" name="Google Shape;1307;p68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8" name="Google Shape;1308;p68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09" name="Google Shape;1309;p68"/>
          <p:cNvCxnSpPr>
            <a:endCxn id="1306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0" name="Google Shape;1310;p68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11" name="Google Shape;1311;p68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12" name="Google Shape;1312;p68"/>
          <p:cNvCxnSpPr>
            <a:endCxn id="1305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13" name="Google Shape;131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0737" y="4203440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4" name="Google Shape;131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5" name="Google Shape;1315;p68"/>
          <p:cNvCxnSpPr>
            <a:stCxn id="1305" idx="3"/>
            <a:endCxn id="1314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6" name="Google Shape;1316;p68"/>
          <p:cNvCxnSpPr>
            <a:stCxn id="1314" idx="3"/>
            <a:endCxn id="1313" idx="1"/>
          </p:cNvCxnSpPr>
          <p:nvPr/>
        </p:nvCxnSpPr>
        <p:spPr>
          <a:xfrm flipH="1" rot="10800000">
            <a:off x="2403700" y="4386961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7" name="Google Shape;1317;p68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18" name="Google Shape;1318;p68"/>
          <p:cNvSpPr txBox="1"/>
          <p:nvPr/>
        </p:nvSpPr>
        <p:spPr>
          <a:xfrm>
            <a:off x="2441588" y="40589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19" name="Google Shape;1319;p68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4  	M = 4 	N / M = 1</a:t>
            </a:r>
            <a:endParaRPr/>
          </a:p>
        </p:txBody>
      </p:sp>
      <p:cxnSp>
        <p:nvCxnSpPr>
          <p:cNvPr id="1320" name="Google Shape;1320;p68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68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6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327" name="Google Shape;1327;p69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/>
          </a:p>
        </p:txBody>
      </p:sp>
      <p:sp>
        <p:nvSpPr>
          <p:cNvPr id="1328" name="Google Shape;1328;p69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9" name="Google Shape;1329;p69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0" name="Google Shape;1330;p69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31" name="Google Shape;133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2" name="Google Shape;133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20602" y="2867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69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5" name="Google Shape;1335;p69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36" name="Google Shape;1336;p69"/>
          <p:cNvCxnSpPr>
            <a:endCxn id="1332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7" name="Google Shape;1337;p69"/>
          <p:cNvCxnSpPr>
            <a:stCxn id="1332" idx="3"/>
            <a:endCxn id="1333" idx="1"/>
          </p:cNvCxnSpPr>
          <p:nvPr/>
        </p:nvCxnSpPr>
        <p:spPr>
          <a:xfrm>
            <a:off x="1626127" y="3053395"/>
            <a:ext cx="394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8" name="Google Shape;1338;p69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39" name="Google Shape;1339;p69"/>
          <p:cNvSpPr txBox="1"/>
          <p:nvPr/>
        </p:nvSpPr>
        <p:spPr>
          <a:xfrm>
            <a:off x="1699211" y="269256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40" name="Google Shape;1340;p69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41" name="Google Shape;1341;p69"/>
          <p:cNvCxnSpPr>
            <a:endCxn id="1331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42" name="Google Shape;1342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20737" y="4203440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3" name="Google Shape;1343;p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4" name="Google Shape;1344;p69"/>
          <p:cNvCxnSpPr>
            <a:stCxn id="1331" idx="3"/>
            <a:endCxn id="1343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5" name="Google Shape;1345;p69"/>
          <p:cNvCxnSpPr>
            <a:stCxn id="1343" idx="3"/>
            <a:endCxn id="1342" idx="1"/>
          </p:cNvCxnSpPr>
          <p:nvPr/>
        </p:nvCxnSpPr>
        <p:spPr>
          <a:xfrm flipH="1" rot="10800000">
            <a:off x="2403700" y="4386961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6" name="Google Shape;1346;p69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47" name="Google Shape;1347;p69"/>
          <p:cNvSpPr txBox="1"/>
          <p:nvPr/>
        </p:nvSpPr>
        <p:spPr>
          <a:xfrm>
            <a:off x="2441588" y="40589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48" name="Google Shape;1348;p69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5  	M = 4 	N / M = 1.25</a:t>
            </a:r>
            <a:endParaRPr/>
          </a:p>
        </p:txBody>
      </p:sp>
      <p:cxnSp>
        <p:nvCxnSpPr>
          <p:cNvPr id="1349" name="Google Shape;1349;p69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69"/>
          <p:cNvCxnSpPr/>
          <p:nvPr/>
        </p:nvCxnSpPr>
        <p:spPr>
          <a:xfrm flipH="1" rot="10800000">
            <a:off x="465809" y="3285008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7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356" name="Google Shape;1356;p70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 sz="2000"/>
          </a:p>
        </p:txBody>
      </p:sp>
      <p:sp>
        <p:nvSpPr>
          <p:cNvPr id="1357" name="Google Shape;1357;p70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8" name="Google Shape;1358;p70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9" name="Google Shape;1359;p70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60" name="Google Shape;136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3329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1" name="Google Shape;136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2" name="Google Shape;1362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" name="Google Shape;1363;p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867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4" name="Google Shape;1364;p70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5" name="Google Shape;1365;p70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66" name="Google Shape;1366;p70"/>
          <p:cNvCxnSpPr>
            <a:endCxn id="1362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7" name="Google Shape;1367;p70"/>
          <p:cNvCxnSpPr>
            <a:stCxn id="1362" idx="3"/>
            <a:endCxn id="1363" idx="1"/>
          </p:cNvCxnSpPr>
          <p:nvPr/>
        </p:nvCxnSpPr>
        <p:spPr>
          <a:xfrm>
            <a:off x="1626127" y="3053395"/>
            <a:ext cx="394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8" name="Google Shape;1368;p70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69" name="Google Shape;1369;p70"/>
          <p:cNvSpPr txBox="1"/>
          <p:nvPr/>
        </p:nvSpPr>
        <p:spPr>
          <a:xfrm>
            <a:off x="938383" y="316442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70" name="Google Shape;1370;p70"/>
          <p:cNvSpPr txBox="1"/>
          <p:nvPr/>
        </p:nvSpPr>
        <p:spPr>
          <a:xfrm>
            <a:off x="1699211" y="269256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71" name="Google Shape;1371;p70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72" name="Google Shape;1372;p70"/>
          <p:cNvCxnSpPr>
            <a:endCxn id="1360" idx="1"/>
          </p:cNvCxnSpPr>
          <p:nvPr/>
        </p:nvCxnSpPr>
        <p:spPr>
          <a:xfrm>
            <a:off x="709575" y="3520175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3" name="Google Shape;1373;p70"/>
          <p:cNvCxnSpPr>
            <a:endCxn id="1361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74" name="Google Shape;1374;p7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20737" y="4203440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5" name="Google Shape;1375;p7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6" name="Google Shape;1376;p70"/>
          <p:cNvCxnSpPr>
            <a:stCxn id="1361" idx="3"/>
            <a:endCxn id="1375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7" name="Google Shape;1377;p70"/>
          <p:cNvCxnSpPr>
            <a:stCxn id="1375" idx="3"/>
            <a:endCxn id="1374" idx="1"/>
          </p:cNvCxnSpPr>
          <p:nvPr/>
        </p:nvCxnSpPr>
        <p:spPr>
          <a:xfrm flipH="1" rot="10800000">
            <a:off x="2403700" y="4386961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8" name="Google Shape;1378;p70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79" name="Google Shape;1379;p70"/>
          <p:cNvSpPr txBox="1"/>
          <p:nvPr/>
        </p:nvSpPr>
        <p:spPr>
          <a:xfrm>
            <a:off x="2441588" y="40589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80" name="Google Shape;1380;p70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6  	M = 4 	</a:t>
            </a:r>
            <a:r>
              <a:rPr lang="en">
                <a:solidFill>
                  <a:srgbClr val="FF0000"/>
                </a:solidFill>
              </a:rPr>
              <a:t>N / M = 1.5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381" name="Google Shape;1381;p70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2" name="Google Shape;1382;p70"/>
          <p:cNvSpPr/>
          <p:nvPr/>
        </p:nvSpPr>
        <p:spPr>
          <a:xfrm>
            <a:off x="3710150" y="2388925"/>
            <a:ext cx="448500" cy="21876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70"/>
          <p:cNvSpPr txBox="1"/>
          <p:nvPr/>
        </p:nvSpPr>
        <p:spPr>
          <a:xfrm>
            <a:off x="3991100" y="2789975"/>
            <a:ext cx="14919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N/M is too large. Time to double!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7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389" name="Google Shape;1389;p71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Yellkey question: Where will the bucket go?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Or: </a:t>
            </a:r>
            <a:r>
              <a:rPr lang="en" sz="2000"/>
              <a:t>Draw the results after doubling M.</a:t>
            </a:r>
            <a:endParaRPr sz="20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71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1" name="Google Shape;1391;p71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2" name="Google Shape;1392;p71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93" name="Google Shape;139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3329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" name="Google Shape;1394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5" name="Google Shape;1395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" name="Google Shape;1396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867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7" name="Google Shape;1397;p71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8" name="Google Shape;1398;p71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99" name="Google Shape;1399;p71"/>
          <p:cNvCxnSpPr>
            <a:endCxn id="1395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0" name="Google Shape;1400;p71"/>
          <p:cNvCxnSpPr>
            <a:stCxn id="1395" idx="3"/>
            <a:endCxn id="1396" idx="1"/>
          </p:cNvCxnSpPr>
          <p:nvPr/>
        </p:nvCxnSpPr>
        <p:spPr>
          <a:xfrm>
            <a:off x="1626127" y="3053395"/>
            <a:ext cx="394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1" name="Google Shape;1401;p71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02" name="Google Shape;1402;p71"/>
          <p:cNvSpPr txBox="1"/>
          <p:nvPr/>
        </p:nvSpPr>
        <p:spPr>
          <a:xfrm>
            <a:off x="938383" y="316442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03" name="Google Shape;1403;p71"/>
          <p:cNvSpPr txBox="1"/>
          <p:nvPr/>
        </p:nvSpPr>
        <p:spPr>
          <a:xfrm>
            <a:off x="1699211" y="269256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04" name="Google Shape;1404;p71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405" name="Google Shape;1405;p71"/>
          <p:cNvCxnSpPr>
            <a:endCxn id="1393" idx="1"/>
          </p:cNvCxnSpPr>
          <p:nvPr/>
        </p:nvCxnSpPr>
        <p:spPr>
          <a:xfrm>
            <a:off x="709575" y="3520175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6" name="Google Shape;1406;p71"/>
          <p:cNvCxnSpPr>
            <a:endCxn id="1394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07" name="Google Shape;1407;p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20737" y="4203440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7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9" name="Google Shape;1409;p71"/>
          <p:cNvCxnSpPr>
            <a:stCxn id="1394" idx="3"/>
            <a:endCxn id="1408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0" name="Google Shape;1410;p71"/>
          <p:cNvCxnSpPr>
            <a:stCxn id="1408" idx="3"/>
            <a:endCxn id="1407" idx="1"/>
          </p:cNvCxnSpPr>
          <p:nvPr/>
        </p:nvCxnSpPr>
        <p:spPr>
          <a:xfrm flipH="1" rot="10800000">
            <a:off x="2403700" y="4386961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1" name="Google Shape;1411;p71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12" name="Google Shape;1412;p71"/>
          <p:cNvSpPr txBox="1"/>
          <p:nvPr/>
        </p:nvSpPr>
        <p:spPr>
          <a:xfrm>
            <a:off x="2441588" y="40589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13" name="Google Shape;1413;p71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6  	M = 4 	</a:t>
            </a:r>
            <a:r>
              <a:rPr lang="en">
                <a:solidFill>
                  <a:srgbClr val="FF0000"/>
                </a:solidFill>
              </a:rPr>
              <a:t>N / M = 1.5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414" name="Google Shape;1414;p71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5" name="Google Shape;1415;p71"/>
          <p:cNvSpPr/>
          <p:nvPr/>
        </p:nvSpPr>
        <p:spPr>
          <a:xfrm>
            <a:off x="3710150" y="2388925"/>
            <a:ext cx="448500" cy="21876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71"/>
          <p:cNvSpPr txBox="1"/>
          <p:nvPr/>
        </p:nvSpPr>
        <p:spPr>
          <a:xfrm>
            <a:off x="3991100" y="2789975"/>
            <a:ext cx="14919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N/M is too large. Time to double!</a:t>
            </a:r>
            <a:endParaRPr/>
          </a:p>
        </p:txBody>
      </p:sp>
      <p:sp>
        <p:nvSpPr>
          <p:cNvPr id="1417" name="Google Shape;1417;p71"/>
          <p:cNvSpPr/>
          <p:nvPr/>
        </p:nvSpPr>
        <p:spPr>
          <a:xfrm>
            <a:off x="6062825" y="2261493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8" name="Google Shape;1418;p71"/>
          <p:cNvSpPr/>
          <p:nvPr/>
        </p:nvSpPr>
        <p:spPr>
          <a:xfrm>
            <a:off x="6062825" y="2709926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9" name="Google Shape;1419;p71"/>
          <p:cNvSpPr/>
          <p:nvPr/>
        </p:nvSpPr>
        <p:spPr>
          <a:xfrm>
            <a:off x="6062825" y="1817109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0" name="Google Shape;1420;p71"/>
          <p:cNvSpPr txBox="1"/>
          <p:nvPr/>
        </p:nvSpPr>
        <p:spPr>
          <a:xfrm>
            <a:off x="5791000" y="1382048"/>
            <a:ext cx="288300" cy="3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1" name="Google Shape;1421;p71"/>
          <p:cNvSpPr/>
          <p:nvPr/>
        </p:nvSpPr>
        <p:spPr>
          <a:xfrm>
            <a:off x="6062825" y="1368675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2" name="Google Shape;1422;p71"/>
          <p:cNvSpPr/>
          <p:nvPr/>
        </p:nvSpPr>
        <p:spPr>
          <a:xfrm>
            <a:off x="6062825" y="4057243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3" name="Google Shape;1423;p71"/>
          <p:cNvSpPr/>
          <p:nvPr/>
        </p:nvSpPr>
        <p:spPr>
          <a:xfrm>
            <a:off x="6062825" y="4505676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4" name="Google Shape;1424;p71"/>
          <p:cNvSpPr/>
          <p:nvPr/>
        </p:nvSpPr>
        <p:spPr>
          <a:xfrm>
            <a:off x="6062825" y="3612859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5" name="Google Shape;1425;p71"/>
          <p:cNvSpPr/>
          <p:nvPr/>
        </p:nvSpPr>
        <p:spPr>
          <a:xfrm>
            <a:off x="6062825" y="3164425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6" name="Google Shape;1426;p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35213" y="1084491"/>
            <a:ext cx="381000" cy="366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7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Resizing Example</a:t>
            </a:r>
            <a:endParaRPr/>
          </a:p>
        </p:txBody>
      </p:sp>
      <p:sp>
        <p:nvSpPr>
          <p:cNvPr id="1432" name="Google Shape;1432;p72"/>
          <p:cNvSpPr txBox="1"/>
          <p:nvPr>
            <p:ph idx="1" type="body"/>
          </p:nvPr>
        </p:nvSpPr>
        <p:spPr>
          <a:xfrm>
            <a:off x="243000" y="556500"/>
            <a:ext cx="8639100" cy="19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When N/M is ≥ 1.5, then double M.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Draw the results after doubling M.</a:t>
            </a:r>
            <a:endParaRPr sz="2000"/>
          </a:p>
        </p:txBody>
      </p:sp>
      <p:sp>
        <p:nvSpPr>
          <p:cNvPr id="1433" name="Google Shape;1433;p72"/>
          <p:cNvSpPr/>
          <p:nvPr/>
        </p:nvSpPr>
        <p:spPr>
          <a:xfrm>
            <a:off x="459800" y="37138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4" name="Google Shape;1434;p72"/>
          <p:cNvSpPr/>
          <p:nvPr/>
        </p:nvSpPr>
        <p:spPr>
          <a:xfrm>
            <a:off x="459800" y="41623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5" name="Google Shape;1435;p72"/>
          <p:cNvSpPr/>
          <p:nvPr/>
        </p:nvSpPr>
        <p:spPr>
          <a:xfrm>
            <a:off x="459800" y="32694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36" name="Google Shape;143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3329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7" name="Google Shape;143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4205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8" name="Google Shape;1438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858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9" name="Google Shape;1439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867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0" name="Google Shape;1440;p72"/>
          <p:cNvSpPr txBox="1"/>
          <p:nvPr/>
        </p:nvSpPr>
        <p:spPr>
          <a:xfrm>
            <a:off x="187975" y="2834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1" name="Google Shape;1441;p72"/>
          <p:cNvSpPr/>
          <p:nvPr/>
        </p:nvSpPr>
        <p:spPr>
          <a:xfrm>
            <a:off x="459800" y="28210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42" name="Google Shape;1442;p72"/>
          <p:cNvCxnSpPr>
            <a:endCxn id="1438" idx="1"/>
          </p:cNvCxnSpPr>
          <p:nvPr/>
        </p:nvCxnSpPr>
        <p:spPr>
          <a:xfrm>
            <a:off x="697702" y="3044395"/>
            <a:ext cx="5760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3" name="Google Shape;1443;p72"/>
          <p:cNvCxnSpPr>
            <a:stCxn id="1438" idx="3"/>
            <a:endCxn id="1439" idx="1"/>
          </p:cNvCxnSpPr>
          <p:nvPr/>
        </p:nvCxnSpPr>
        <p:spPr>
          <a:xfrm>
            <a:off x="1626127" y="3053395"/>
            <a:ext cx="394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4" name="Google Shape;1444;p72"/>
          <p:cNvSpPr txBox="1"/>
          <p:nvPr/>
        </p:nvSpPr>
        <p:spPr>
          <a:xfrm>
            <a:off x="951121" y="26943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5" name="Google Shape;1445;p72"/>
          <p:cNvSpPr txBox="1"/>
          <p:nvPr/>
        </p:nvSpPr>
        <p:spPr>
          <a:xfrm>
            <a:off x="938383" y="316442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6" name="Google Shape;1446;p72"/>
          <p:cNvSpPr txBox="1"/>
          <p:nvPr/>
        </p:nvSpPr>
        <p:spPr>
          <a:xfrm>
            <a:off x="1699211" y="269256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7" name="Google Shape;1447;p72"/>
          <p:cNvSpPr txBox="1"/>
          <p:nvPr/>
        </p:nvSpPr>
        <p:spPr>
          <a:xfrm>
            <a:off x="1024264" y="406367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448" name="Google Shape;1448;p72"/>
          <p:cNvCxnSpPr>
            <a:endCxn id="1436" idx="1"/>
          </p:cNvCxnSpPr>
          <p:nvPr/>
        </p:nvCxnSpPr>
        <p:spPr>
          <a:xfrm>
            <a:off x="709575" y="3520175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9" name="Google Shape;1449;p72"/>
          <p:cNvCxnSpPr>
            <a:endCxn id="1437" idx="1"/>
          </p:cNvCxnSpPr>
          <p:nvPr/>
        </p:nvCxnSpPr>
        <p:spPr>
          <a:xfrm>
            <a:off x="732963" y="43907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50" name="Google Shape;1450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20737" y="4203440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1" name="Google Shape;1451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94125" y="4182773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2" name="Google Shape;1452;p72"/>
          <p:cNvCxnSpPr>
            <a:stCxn id="1437" idx="3"/>
            <a:endCxn id="1451" idx="1"/>
          </p:cNvCxnSpPr>
          <p:nvPr/>
        </p:nvCxnSpPr>
        <p:spPr>
          <a:xfrm flipH="1" rot="10800000">
            <a:off x="1678338" y="4387486"/>
            <a:ext cx="315900" cy="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3" name="Google Shape;1453;p72"/>
          <p:cNvCxnSpPr>
            <a:stCxn id="1451" idx="3"/>
            <a:endCxn id="1450" idx="1"/>
          </p:cNvCxnSpPr>
          <p:nvPr/>
        </p:nvCxnSpPr>
        <p:spPr>
          <a:xfrm flipH="1" rot="10800000">
            <a:off x="2403700" y="4386961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4" name="Google Shape;1454;p72"/>
          <p:cNvSpPr txBox="1"/>
          <p:nvPr/>
        </p:nvSpPr>
        <p:spPr>
          <a:xfrm>
            <a:off x="1776340" y="4057696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5" name="Google Shape;1455;p72"/>
          <p:cNvSpPr txBox="1"/>
          <p:nvPr/>
        </p:nvSpPr>
        <p:spPr>
          <a:xfrm>
            <a:off x="2441588" y="40589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6" name="Google Shape;1456;p72"/>
          <p:cNvSpPr txBox="1"/>
          <p:nvPr/>
        </p:nvSpPr>
        <p:spPr>
          <a:xfrm>
            <a:off x="326525" y="22865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6  	M = 4 	</a:t>
            </a:r>
            <a:r>
              <a:rPr lang="en">
                <a:solidFill>
                  <a:srgbClr val="FF0000"/>
                </a:solidFill>
              </a:rPr>
              <a:t>N / M = 1.5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457" name="Google Shape;1457;p72"/>
          <p:cNvCxnSpPr/>
          <p:nvPr/>
        </p:nvCxnSpPr>
        <p:spPr>
          <a:xfrm flipH="1" rot="10800000">
            <a:off x="459809" y="3734433"/>
            <a:ext cx="481200" cy="41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8" name="Google Shape;1458;p72"/>
          <p:cNvSpPr/>
          <p:nvPr/>
        </p:nvSpPr>
        <p:spPr>
          <a:xfrm>
            <a:off x="3710150" y="2388925"/>
            <a:ext cx="448500" cy="21876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72"/>
          <p:cNvSpPr txBox="1"/>
          <p:nvPr/>
        </p:nvSpPr>
        <p:spPr>
          <a:xfrm>
            <a:off x="3991100" y="2789975"/>
            <a:ext cx="14919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N/M is too large. Time to double!</a:t>
            </a:r>
            <a:endParaRPr/>
          </a:p>
        </p:txBody>
      </p:sp>
      <p:sp>
        <p:nvSpPr>
          <p:cNvPr id="1460" name="Google Shape;1460;p72"/>
          <p:cNvSpPr/>
          <p:nvPr/>
        </p:nvSpPr>
        <p:spPr>
          <a:xfrm>
            <a:off x="6062825" y="2261493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1" name="Google Shape;1461;p72"/>
          <p:cNvSpPr/>
          <p:nvPr/>
        </p:nvSpPr>
        <p:spPr>
          <a:xfrm>
            <a:off x="6062825" y="2709926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2" name="Google Shape;1462;p72"/>
          <p:cNvSpPr/>
          <p:nvPr/>
        </p:nvSpPr>
        <p:spPr>
          <a:xfrm>
            <a:off x="6062825" y="1817109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3" name="Google Shape;1463;p72"/>
          <p:cNvSpPr txBox="1"/>
          <p:nvPr/>
        </p:nvSpPr>
        <p:spPr>
          <a:xfrm>
            <a:off x="5791000" y="1382048"/>
            <a:ext cx="288300" cy="3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4" name="Google Shape;1464;p72"/>
          <p:cNvSpPr/>
          <p:nvPr/>
        </p:nvSpPr>
        <p:spPr>
          <a:xfrm>
            <a:off x="6062825" y="1368675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5" name="Google Shape;1465;p72"/>
          <p:cNvSpPr/>
          <p:nvPr/>
        </p:nvSpPr>
        <p:spPr>
          <a:xfrm>
            <a:off x="6062825" y="4057243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6" name="Google Shape;1466;p72"/>
          <p:cNvSpPr/>
          <p:nvPr/>
        </p:nvSpPr>
        <p:spPr>
          <a:xfrm>
            <a:off x="6062825" y="4505676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7" name="Google Shape;1467;p72"/>
          <p:cNvSpPr/>
          <p:nvPr/>
        </p:nvSpPr>
        <p:spPr>
          <a:xfrm>
            <a:off x="6062825" y="3612859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8" name="Google Shape;1468;p72"/>
          <p:cNvSpPr/>
          <p:nvPr/>
        </p:nvSpPr>
        <p:spPr>
          <a:xfrm>
            <a:off x="6062825" y="3164425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9" name="Google Shape;1469;p72"/>
          <p:cNvSpPr txBox="1"/>
          <p:nvPr/>
        </p:nvSpPr>
        <p:spPr>
          <a:xfrm>
            <a:off x="6027075" y="969275"/>
            <a:ext cx="30801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6  	M = 8 	N / M = 0.75</a:t>
            </a:r>
            <a:endParaRPr/>
          </a:p>
        </p:txBody>
      </p:sp>
      <p:pic>
        <p:nvPicPr>
          <p:cNvPr id="1470" name="Google Shape;1470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0377" y="1406345"/>
            <a:ext cx="352425" cy="390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1" name="Google Shape;1471;p72"/>
          <p:cNvCxnSpPr>
            <a:endCxn id="1470" idx="1"/>
          </p:cNvCxnSpPr>
          <p:nvPr/>
        </p:nvCxnSpPr>
        <p:spPr>
          <a:xfrm>
            <a:off x="6347777" y="1601607"/>
            <a:ext cx="58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2" name="Google Shape;1472;p72"/>
          <p:cNvSpPr txBox="1"/>
          <p:nvPr/>
        </p:nvSpPr>
        <p:spPr>
          <a:xfrm>
            <a:off x="6607796" y="124259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1473" name="Google Shape;1473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30428" y="3225170"/>
            <a:ext cx="381000" cy="371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4" name="Google Shape;1474;p72"/>
          <p:cNvCxnSpPr/>
          <p:nvPr/>
        </p:nvCxnSpPr>
        <p:spPr>
          <a:xfrm>
            <a:off x="6347725" y="3415774"/>
            <a:ext cx="58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5" name="Google Shape;1475;p72"/>
          <p:cNvSpPr txBox="1"/>
          <p:nvPr/>
        </p:nvSpPr>
        <p:spPr>
          <a:xfrm>
            <a:off x="6607796" y="3056767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476" name="Google Shape;1476;p72"/>
          <p:cNvCxnSpPr/>
          <p:nvPr/>
        </p:nvCxnSpPr>
        <p:spPr>
          <a:xfrm>
            <a:off x="6347725" y="3880199"/>
            <a:ext cx="58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77" name="Google Shape;147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8200" y="3696725"/>
            <a:ext cx="40957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72"/>
          <p:cNvSpPr txBox="1"/>
          <p:nvPr/>
        </p:nvSpPr>
        <p:spPr>
          <a:xfrm>
            <a:off x="6607808" y="353147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1479" name="Google Shape;147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5401" y="4562120"/>
            <a:ext cx="40957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72"/>
          <p:cNvSpPr txBox="1"/>
          <p:nvPr/>
        </p:nvSpPr>
        <p:spPr>
          <a:xfrm>
            <a:off x="6640903" y="442074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481" name="Google Shape;1481;p72"/>
          <p:cNvCxnSpPr>
            <a:endCxn id="1479" idx="1"/>
          </p:cNvCxnSpPr>
          <p:nvPr/>
        </p:nvCxnSpPr>
        <p:spPr>
          <a:xfrm>
            <a:off x="6349601" y="4747857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82" name="Google Shape;1482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4760" y="2775077"/>
            <a:ext cx="381000" cy="36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3" name="Google Shape;1483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28148" y="2754410"/>
            <a:ext cx="409575" cy="40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4" name="Google Shape;1484;p72"/>
          <p:cNvCxnSpPr>
            <a:endCxn id="1483" idx="1"/>
          </p:cNvCxnSpPr>
          <p:nvPr/>
        </p:nvCxnSpPr>
        <p:spPr>
          <a:xfrm>
            <a:off x="6328148" y="2954398"/>
            <a:ext cx="600000" cy="4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5" name="Google Shape;1485;p72"/>
          <p:cNvCxnSpPr>
            <a:stCxn id="1483" idx="3"/>
            <a:endCxn id="1482" idx="1"/>
          </p:cNvCxnSpPr>
          <p:nvPr/>
        </p:nvCxnSpPr>
        <p:spPr>
          <a:xfrm flipH="1" rot="10800000">
            <a:off x="7337723" y="2958598"/>
            <a:ext cx="317100" cy="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6" name="Google Shape;1486;p72"/>
          <p:cNvSpPr txBox="1"/>
          <p:nvPr/>
        </p:nvSpPr>
        <p:spPr>
          <a:xfrm>
            <a:off x="6710362" y="262933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87" name="Google Shape;1487;p72"/>
          <p:cNvSpPr txBox="1"/>
          <p:nvPr/>
        </p:nvSpPr>
        <p:spPr>
          <a:xfrm>
            <a:off x="7375610" y="263060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11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7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Hash Table Runtime</a:t>
            </a:r>
            <a:endParaRPr/>
          </a:p>
        </p:txBody>
      </p:sp>
      <p:sp>
        <p:nvSpPr>
          <p:cNvPr id="1493" name="Google Shape;1493;p73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4" name="Google Shape;1494;p73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73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96" name="Google Shape;1496;p73"/>
          <p:cNvCxnSpPr>
            <a:endCxn id="1494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7" name="Google Shape;1497;p73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8" name="Google Shape;1498;p73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9" name="Google Shape;1499;p73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0" name="Google Shape;1500;p73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1" name="Google Shape;1501;p73"/>
          <p:cNvCxnSpPr>
            <a:endCxn id="1500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2" name="Google Shape;1502;p73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3" name="Google Shape;1503;p73"/>
          <p:cNvCxnSpPr>
            <a:endCxn id="1502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4" name="Google Shape;1504;p73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5" name="Google Shape;1505;p73"/>
          <p:cNvCxnSpPr>
            <a:endCxn id="1504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6" name="Google Shape;1506;p73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7" name="Google Shape;1507;p73"/>
          <p:cNvCxnSpPr>
            <a:endCxn id="1506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8" name="Google Shape;1508;p73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73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73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73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2" name="Google Shape;1512;p73"/>
          <p:cNvCxnSpPr>
            <a:stCxn id="1513" idx="3"/>
            <a:endCxn id="1511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4" name="Google Shape;1514;p73"/>
          <p:cNvCxnSpPr>
            <a:stCxn id="1515" idx="3"/>
            <a:endCxn id="1510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6" name="Google Shape;1516;p73"/>
          <p:cNvCxnSpPr>
            <a:stCxn id="1517" idx="3"/>
            <a:endCxn id="1508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8" name="Google Shape;1518;p73"/>
          <p:cNvCxnSpPr>
            <a:endCxn id="1509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9" name="Google Shape;1519;p73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0" name="Google Shape;1520;p73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1" name="Google Shape;1521;p73"/>
          <p:cNvCxnSpPr>
            <a:stCxn id="1494" idx="3"/>
            <a:endCxn id="1520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2" name="Google Shape;1522;p73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3" name="Google Shape;1523;p73"/>
          <p:cNvCxnSpPr>
            <a:stCxn id="1500" idx="3"/>
            <a:endCxn id="1522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4" name="Google Shape;1524;p73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5" name="Google Shape;1525;p73"/>
          <p:cNvCxnSpPr>
            <a:stCxn id="1502" idx="3"/>
            <a:endCxn id="1524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6" name="Google Shape;1526;p73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7" name="Google Shape;1527;p73"/>
          <p:cNvCxnSpPr>
            <a:stCxn id="1504" idx="3"/>
            <a:endCxn id="1526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8" name="Google Shape;1528;p73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9" name="Google Shape;1529;p73"/>
          <p:cNvCxnSpPr>
            <a:stCxn id="1506" idx="3"/>
            <a:endCxn id="1528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0" name="Google Shape;1530;p73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1" name="Google Shape;1531;p73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7" name="Google Shape;1517;p73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2" name="Google Shape;1532;p73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5" name="Google Shape;1515;p73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3" name="Google Shape;1533;p73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3" name="Google Shape;1513;p73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4" name="Google Shape;1534;p73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5" name="Google Shape;1535;p73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6" name="Google Shape;1536;p73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7" name="Google Shape;1537;p73"/>
          <p:cNvSpPr txBox="1"/>
          <p:nvPr>
            <p:ph idx="1" type="body"/>
          </p:nvPr>
        </p:nvSpPr>
        <p:spPr>
          <a:xfrm>
            <a:off x="4521225" y="592200"/>
            <a:ext cx="46755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FF0000"/>
                </a:solidFill>
              </a:rPr>
              <a:t>An increasing number</a:t>
            </a:r>
            <a:r>
              <a:rPr lang="en"/>
              <a:t> of buckets M.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 increasing number of items N.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long as M = Θ(N), then O(N/M) = O(1).</a:t>
            </a:r>
            <a:endParaRPr/>
          </a:p>
        </p:txBody>
      </p:sp>
      <p:sp>
        <p:nvSpPr>
          <p:cNvPr id="1538" name="Google Shape;1538;p73"/>
          <p:cNvSpPr txBox="1"/>
          <p:nvPr>
            <p:ph idx="1" type="body"/>
          </p:nvPr>
        </p:nvSpPr>
        <p:spPr>
          <a:xfrm>
            <a:off x="412475" y="2656925"/>
            <a:ext cx="82296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Assuming items are evenly distributed</a:t>
            </a:r>
            <a:r>
              <a:rPr lang="en"/>
              <a:t> (as above), lists will be approximately N/M items long, resulting in Θ(N/M) runtimes.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Our doubling strategy ensures that N/M = O(1).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Thus, worst case runtime for all operations is Θ(N/M) = Θ(1).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… unless that operation causes a resize.</a:t>
            </a:r>
            <a:endParaRPr/>
          </a:p>
        </p:txBody>
      </p:sp>
      <p:sp>
        <p:nvSpPr>
          <p:cNvPr id="1539" name="Google Shape;1539;p73"/>
          <p:cNvSpPr txBox="1"/>
          <p:nvPr/>
        </p:nvSpPr>
        <p:spPr>
          <a:xfrm>
            <a:off x="936125" y="21341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19  	M = 5 	N / M = 3.8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7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Hash Table Runtime</a:t>
            </a:r>
            <a:endParaRPr/>
          </a:p>
        </p:txBody>
      </p:sp>
      <p:sp>
        <p:nvSpPr>
          <p:cNvPr id="1545" name="Google Shape;1545;p74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6" name="Google Shape;1546;p74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74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48" name="Google Shape;1548;p74"/>
          <p:cNvCxnSpPr>
            <a:endCxn id="1546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9" name="Google Shape;1549;p74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0" name="Google Shape;1550;p74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1" name="Google Shape;1551;p74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2" name="Google Shape;1552;p74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3" name="Google Shape;1553;p74"/>
          <p:cNvCxnSpPr>
            <a:endCxn id="1552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4" name="Google Shape;1554;p74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5" name="Google Shape;1555;p74"/>
          <p:cNvCxnSpPr>
            <a:endCxn id="1554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6" name="Google Shape;1556;p74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7" name="Google Shape;1557;p74"/>
          <p:cNvCxnSpPr>
            <a:endCxn id="1556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8" name="Google Shape;1558;p74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9" name="Google Shape;1559;p74"/>
          <p:cNvCxnSpPr>
            <a:endCxn id="1558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0" name="Google Shape;1560;p74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74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74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74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4" name="Google Shape;1564;p74"/>
          <p:cNvCxnSpPr>
            <a:stCxn id="1565" idx="3"/>
            <a:endCxn id="1563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6" name="Google Shape;1566;p74"/>
          <p:cNvCxnSpPr>
            <a:stCxn id="1567" idx="3"/>
            <a:endCxn id="1562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8" name="Google Shape;1568;p74"/>
          <p:cNvCxnSpPr>
            <a:stCxn id="1569" idx="3"/>
            <a:endCxn id="1560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0" name="Google Shape;1570;p74"/>
          <p:cNvCxnSpPr>
            <a:endCxn id="1561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1" name="Google Shape;1571;p74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2" name="Google Shape;1572;p74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3" name="Google Shape;1573;p74"/>
          <p:cNvCxnSpPr>
            <a:stCxn id="1546" idx="3"/>
            <a:endCxn id="1572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4" name="Google Shape;1574;p74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5" name="Google Shape;1575;p74"/>
          <p:cNvCxnSpPr>
            <a:stCxn id="1552" idx="3"/>
            <a:endCxn id="1574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6" name="Google Shape;1576;p74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7" name="Google Shape;1577;p74"/>
          <p:cNvCxnSpPr>
            <a:stCxn id="1554" idx="3"/>
            <a:endCxn id="1576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8" name="Google Shape;1578;p74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9" name="Google Shape;1579;p74"/>
          <p:cNvCxnSpPr>
            <a:stCxn id="1556" idx="3"/>
            <a:endCxn id="1578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0" name="Google Shape;1580;p74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1" name="Google Shape;1581;p74"/>
          <p:cNvCxnSpPr>
            <a:stCxn id="1558" idx="3"/>
            <a:endCxn id="1580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2" name="Google Shape;1582;p74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3" name="Google Shape;1583;p74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9" name="Google Shape;1569;p74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4" name="Google Shape;1584;p74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7" name="Google Shape;1567;p74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5" name="Google Shape;1585;p74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5" name="Google Shape;1565;p74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6" name="Google Shape;1586;p74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7" name="Google Shape;1587;p74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8" name="Google Shape;1588;p74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9" name="Google Shape;1589;p74"/>
          <p:cNvSpPr txBox="1"/>
          <p:nvPr>
            <p:ph idx="1" type="body"/>
          </p:nvPr>
        </p:nvSpPr>
        <p:spPr>
          <a:xfrm>
            <a:off x="4521225" y="592200"/>
            <a:ext cx="46755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>
                <a:solidFill>
                  <a:srgbClr val="FF0000"/>
                </a:solidFill>
              </a:rPr>
              <a:t>An increasing number</a:t>
            </a:r>
            <a:r>
              <a:rPr lang="en"/>
              <a:t> of buckets M.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 increasing number of items N.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long as M = Θ(N), then O(N/M) = O(1).</a:t>
            </a:r>
            <a:endParaRPr/>
          </a:p>
        </p:txBody>
      </p:sp>
      <p:sp>
        <p:nvSpPr>
          <p:cNvPr id="1590" name="Google Shape;1590;p74"/>
          <p:cNvSpPr txBox="1"/>
          <p:nvPr>
            <p:ph idx="1" type="body"/>
          </p:nvPr>
        </p:nvSpPr>
        <p:spPr>
          <a:xfrm>
            <a:off x="412475" y="2656925"/>
            <a:ext cx="82296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important thing to consider is the cost of the resize operation.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Resizing takes Θ(N) time. Have to redistribute all items!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Most add operations will be Θ(1). Some will be Θ(N) time (to resize).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Similar to our ALists, as long as we resize by a multiplicative factor, the average runtime will still be Θ(1).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Note: We will eventually analyze this in more detail.</a:t>
            </a:r>
            <a:endParaRPr/>
          </a:p>
        </p:txBody>
      </p:sp>
      <p:sp>
        <p:nvSpPr>
          <p:cNvPr id="1591" name="Google Shape;1591;p74"/>
          <p:cNvSpPr txBox="1"/>
          <p:nvPr/>
        </p:nvSpPr>
        <p:spPr>
          <a:xfrm>
            <a:off x="936125" y="2134150"/>
            <a:ext cx="41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= 19  	M = 5 	N / M = 3.8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7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 Runtime</a:t>
            </a:r>
            <a:endParaRPr/>
          </a:p>
        </p:txBody>
      </p:sp>
      <p:sp>
        <p:nvSpPr>
          <p:cNvPr id="1597" name="Google Shape;1597;p75"/>
          <p:cNvSpPr txBox="1"/>
          <p:nvPr/>
        </p:nvSpPr>
        <p:spPr>
          <a:xfrm>
            <a:off x="5200800" y="6717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8" name="Google Shape;1598;p75"/>
          <p:cNvSpPr/>
          <p:nvPr/>
        </p:nvSpPr>
        <p:spPr>
          <a:xfrm>
            <a:off x="1033400" y="13758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9" name="Google Shape;1599;p75"/>
          <p:cNvSpPr/>
          <p:nvPr/>
        </p:nvSpPr>
        <p:spPr>
          <a:xfrm>
            <a:off x="1603650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75"/>
          <p:cNvSpPr/>
          <p:nvPr/>
        </p:nvSpPr>
        <p:spPr>
          <a:xfrm>
            <a:off x="1033400" y="183792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01" name="Google Shape;1601;p75"/>
          <p:cNvCxnSpPr>
            <a:endCxn id="1599" idx="1"/>
          </p:cNvCxnSpPr>
          <p:nvPr/>
        </p:nvCxnSpPr>
        <p:spPr>
          <a:xfrm>
            <a:off x="1226250" y="19626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2" name="Google Shape;1602;p75"/>
          <p:cNvSpPr/>
          <p:nvPr/>
        </p:nvSpPr>
        <p:spPr>
          <a:xfrm>
            <a:off x="1033400" y="160972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03" name="Google Shape;1603;p75"/>
          <p:cNvSpPr/>
          <p:nvPr/>
        </p:nvSpPr>
        <p:spPr>
          <a:xfrm>
            <a:off x="1033400" y="11354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04" name="Google Shape;1604;p75"/>
          <p:cNvSpPr/>
          <p:nvPr/>
        </p:nvSpPr>
        <p:spPr>
          <a:xfrm>
            <a:off x="1033400" y="90158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05" name="Google Shape;1605;p75"/>
          <p:cNvSpPr/>
          <p:nvPr/>
        </p:nvSpPr>
        <p:spPr>
          <a:xfrm>
            <a:off x="1603650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6" name="Google Shape;1606;p75"/>
          <p:cNvCxnSpPr>
            <a:endCxn id="1605" idx="1"/>
          </p:cNvCxnSpPr>
          <p:nvPr/>
        </p:nvCxnSpPr>
        <p:spPr>
          <a:xfrm>
            <a:off x="1226250" y="172474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7" name="Google Shape;1607;p75"/>
          <p:cNvSpPr/>
          <p:nvPr/>
        </p:nvSpPr>
        <p:spPr>
          <a:xfrm>
            <a:off x="1603650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8" name="Google Shape;1608;p75"/>
          <p:cNvCxnSpPr>
            <a:endCxn id="1607" idx="1"/>
          </p:cNvCxnSpPr>
          <p:nvPr/>
        </p:nvCxnSpPr>
        <p:spPr>
          <a:xfrm>
            <a:off x="1226250" y="1481933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9" name="Google Shape;1609;p75"/>
          <p:cNvSpPr/>
          <p:nvPr/>
        </p:nvSpPr>
        <p:spPr>
          <a:xfrm>
            <a:off x="1603650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0" name="Google Shape;1610;p75"/>
          <p:cNvCxnSpPr>
            <a:endCxn id="1609" idx="1"/>
          </p:cNvCxnSpPr>
          <p:nvPr/>
        </p:nvCxnSpPr>
        <p:spPr>
          <a:xfrm>
            <a:off x="1226250" y="123911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1" name="Google Shape;1611;p75"/>
          <p:cNvSpPr/>
          <p:nvPr/>
        </p:nvSpPr>
        <p:spPr>
          <a:xfrm>
            <a:off x="1603650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2" name="Google Shape;1612;p75"/>
          <p:cNvCxnSpPr>
            <a:endCxn id="1611" idx="1"/>
          </p:cNvCxnSpPr>
          <p:nvPr/>
        </p:nvCxnSpPr>
        <p:spPr>
          <a:xfrm>
            <a:off x="1226250" y="100745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3" name="Google Shape;1613;p75"/>
          <p:cNvSpPr/>
          <p:nvPr/>
        </p:nvSpPr>
        <p:spPr>
          <a:xfrm>
            <a:off x="3395790" y="1614685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75"/>
          <p:cNvSpPr/>
          <p:nvPr/>
        </p:nvSpPr>
        <p:spPr>
          <a:xfrm>
            <a:off x="3935440" y="1605220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75"/>
          <p:cNvSpPr/>
          <p:nvPr/>
        </p:nvSpPr>
        <p:spPr>
          <a:xfrm>
            <a:off x="3395790" y="137186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75"/>
          <p:cNvSpPr/>
          <p:nvPr/>
        </p:nvSpPr>
        <p:spPr>
          <a:xfrm>
            <a:off x="3395916" y="1129053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7" name="Google Shape;1617;p75"/>
          <p:cNvCxnSpPr>
            <a:stCxn id="1618" idx="3"/>
            <a:endCxn id="1616" idx="1"/>
          </p:cNvCxnSpPr>
          <p:nvPr/>
        </p:nvCxnSpPr>
        <p:spPr>
          <a:xfrm>
            <a:off x="3145791" y="1252494"/>
            <a:ext cx="2502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9" name="Google Shape;1619;p75"/>
          <p:cNvCxnSpPr>
            <a:stCxn id="1620" idx="3"/>
            <a:endCxn id="1615" idx="1"/>
          </p:cNvCxnSpPr>
          <p:nvPr/>
        </p:nvCxnSpPr>
        <p:spPr>
          <a:xfrm>
            <a:off x="3145791" y="1495310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1" name="Google Shape;1621;p75"/>
          <p:cNvCxnSpPr>
            <a:stCxn id="1622" idx="3"/>
            <a:endCxn id="1613" idx="1"/>
          </p:cNvCxnSpPr>
          <p:nvPr/>
        </p:nvCxnSpPr>
        <p:spPr>
          <a:xfrm>
            <a:off x="3145791" y="1738127"/>
            <a:ext cx="249900" cy="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3" name="Google Shape;1623;p75"/>
          <p:cNvCxnSpPr>
            <a:endCxn id="1614" idx="1"/>
          </p:cNvCxnSpPr>
          <p:nvPr/>
        </p:nvCxnSpPr>
        <p:spPr>
          <a:xfrm>
            <a:off x="3647140" y="1729270"/>
            <a:ext cx="28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4" name="Google Shape;1624;p75"/>
          <p:cNvSpPr txBox="1"/>
          <p:nvPr/>
        </p:nvSpPr>
        <p:spPr>
          <a:xfrm>
            <a:off x="750922" y="804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25" name="Google Shape;1625;p75"/>
          <p:cNvSpPr/>
          <p:nvPr/>
        </p:nvSpPr>
        <p:spPr>
          <a:xfrm>
            <a:off x="2249319" y="18426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6" name="Google Shape;1626;p75"/>
          <p:cNvCxnSpPr>
            <a:stCxn id="1599" idx="3"/>
            <a:endCxn id="1625" idx="1"/>
          </p:cNvCxnSpPr>
          <p:nvPr/>
        </p:nvCxnSpPr>
        <p:spPr>
          <a:xfrm>
            <a:off x="1855050" y="196261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7" name="Google Shape;1627;p75"/>
          <p:cNvSpPr/>
          <p:nvPr/>
        </p:nvSpPr>
        <p:spPr>
          <a:xfrm>
            <a:off x="2249319" y="1604749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8" name="Google Shape;1628;p75"/>
          <p:cNvCxnSpPr>
            <a:stCxn id="1605" idx="3"/>
            <a:endCxn id="1627" idx="1"/>
          </p:cNvCxnSpPr>
          <p:nvPr/>
        </p:nvCxnSpPr>
        <p:spPr>
          <a:xfrm>
            <a:off x="1855050" y="1724749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9" name="Google Shape;1629;p75"/>
          <p:cNvSpPr/>
          <p:nvPr/>
        </p:nvSpPr>
        <p:spPr>
          <a:xfrm>
            <a:off x="2249319" y="1361933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0" name="Google Shape;1630;p75"/>
          <p:cNvCxnSpPr>
            <a:stCxn id="1607" idx="3"/>
            <a:endCxn id="1629" idx="1"/>
          </p:cNvCxnSpPr>
          <p:nvPr/>
        </p:nvCxnSpPr>
        <p:spPr>
          <a:xfrm>
            <a:off x="1855050" y="1481933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1" name="Google Shape;1631;p75"/>
          <p:cNvSpPr/>
          <p:nvPr/>
        </p:nvSpPr>
        <p:spPr>
          <a:xfrm>
            <a:off x="2249319" y="111911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2" name="Google Shape;1632;p75"/>
          <p:cNvCxnSpPr>
            <a:stCxn id="1609" idx="3"/>
            <a:endCxn id="1631" idx="1"/>
          </p:cNvCxnSpPr>
          <p:nvPr/>
        </p:nvCxnSpPr>
        <p:spPr>
          <a:xfrm>
            <a:off x="1855050" y="1239117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3" name="Google Shape;1633;p75"/>
          <p:cNvSpPr/>
          <p:nvPr/>
        </p:nvSpPr>
        <p:spPr>
          <a:xfrm>
            <a:off x="2249319" y="88745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4" name="Google Shape;1634;p75"/>
          <p:cNvCxnSpPr>
            <a:stCxn id="1611" idx="3"/>
            <a:endCxn id="1633" idx="1"/>
          </p:cNvCxnSpPr>
          <p:nvPr/>
        </p:nvCxnSpPr>
        <p:spPr>
          <a:xfrm>
            <a:off x="1855050" y="1007450"/>
            <a:ext cx="39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5" name="Google Shape;1635;p75"/>
          <p:cNvSpPr/>
          <p:nvPr/>
        </p:nvSpPr>
        <p:spPr>
          <a:xfrm>
            <a:off x="2894391" y="185598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6" name="Google Shape;1636;p75"/>
          <p:cNvCxnSpPr/>
          <p:nvPr/>
        </p:nvCxnSpPr>
        <p:spPr>
          <a:xfrm>
            <a:off x="2503014" y="197598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2" name="Google Shape;1622;p75"/>
          <p:cNvSpPr/>
          <p:nvPr/>
        </p:nvSpPr>
        <p:spPr>
          <a:xfrm>
            <a:off x="2894391" y="16181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7" name="Google Shape;1637;p75"/>
          <p:cNvCxnSpPr/>
          <p:nvPr/>
        </p:nvCxnSpPr>
        <p:spPr>
          <a:xfrm>
            <a:off x="2503014" y="17381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0" name="Google Shape;1620;p75"/>
          <p:cNvSpPr/>
          <p:nvPr/>
        </p:nvSpPr>
        <p:spPr>
          <a:xfrm>
            <a:off x="2894391" y="1375310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8" name="Google Shape;1638;p75"/>
          <p:cNvCxnSpPr/>
          <p:nvPr/>
        </p:nvCxnSpPr>
        <p:spPr>
          <a:xfrm>
            <a:off x="2503014" y="149531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8" name="Google Shape;1618;p75"/>
          <p:cNvSpPr/>
          <p:nvPr/>
        </p:nvSpPr>
        <p:spPr>
          <a:xfrm>
            <a:off x="2894391" y="1132494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9" name="Google Shape;1639;p75"/>
          <p:cNvCxnSpPr/>
          <p:nvPr/>
        </p:nvCxnSpPr>
        <p:spPr>
          <a:xfrm>
            <a:off x="2503014" y="125249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0" name="Google Shape;1640;p75"/>
          <p:cNvSpPr/>
          <p:nvPr/>
        </p:nvSpPr>
        <p:spPr>
          <a:xfrm>
            <a:off x="2894391" y="900827"/>
            <a:ext cx="251400" cy="240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1" name="Google Shape;1641;p75"/>
          <p:cNvCxnSpPr/>
          <p:nvPr/>
        </p:nvCxnSpPr>
        <p:spPr>
          <a:xfrm>
            <a:off x="2503014" y="1020827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2" name="Google Shape;1642;p75"/>
          <p:cNvSpPr txBox="1"/>
          <p:nvPr>
            <p:ph idx="1" type="body"/>
          </p:nvPr>
        </p:nvSpPr>
        <p:spPr>
          <a:xfrm>
            <a:off x="262500" y="3003225"/>
            <a:ext cx="4861500" cy="19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Hash table operations are on average constant time if: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double M to ensure constant average bucket length.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Items are evenly distributed.</a:t>
            </a:r>
            <a:endParaRPr/>
          </a:p>
        </p:txBody>
      </p:sp>
      <p:sp>
        <p:nvSpPr>
          <p:cNvPr id="1643" name="Google Shape;1643;p75"/>
          <p:cNvSpPr txBox="1"/>
          <p:nvPr/>
        </p:nvSpPr>
        <p:spPr>
          <a:xfrm>
            <a:off x="5255625" y="3261975"/>
            <a:ext cx="317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*: Indicates “on average”.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†: Assuming items are evenly spread.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44" name="Google Shape;1644;p75"/>
          <p:cNvGraphicFramePr/>
          <p:nvPr/>
        </p:nvGraphicFramePr>
        <p:xfrm>
          <a:off x="5200800" y="9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 With No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…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r>
                        <a:rPr baseline="30000"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†</a:t>
                      </a:r>
                      <a:endParaRPr baseline="300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Θ(1)*</a:t>
                      </a:r>
                      <a:r>
                        <a:rPr baseline="30000"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†</a:t>
                      </a:r>
                      <a:endParaRPr baseline="300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1645" name="Google Shape;1645;p75"/>
          <p:cNvCxnSpPr/>
          <p:nvPr/>
        </p:nvCxnSpPr>
        <p:spPr>
          <a:xfrm>
            <a:off x="4378075" y="2384050"/>
            <a:ext cx="819000" cy="1218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6" name="Google Shape;1646;p75"/>
          <p:cNvSpPr txBox="1"/>
          <p:nvPr/>
        </p:nvSpPr>
        <p:spPr>
          <a:xfrm>
            <a:off x="2705825" y="2150025"/>
            <a:ext cx="16677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Because Q = Θ(N)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647" name="Google Shape;1647;p75"/>
          <p:cNvCxnSpPr/>
          <p:nvPr/>
        </p:nvCxnSpPr>
        <p:spPr>
          <a:xfrm>
            <a:off x="4305000" y="2960600"/>
            <a:ext cx="819000" cy="1218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8" name="Google Shape;1648;p75"/>
          <p:cNvSpPr txBox="1"/>
          <p:nvPr/>
        </p:nvSpPr>
        <p:spPr>
          <a:xfrm>
            <a:off x="2651326" y="2690025"/>
            <a:ext cx="16677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Because Q = Θ(1)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76"/>
          <p:cNvSpPr/>
          <p:nvPr/>
        </p:nvSpPr>
        <p:spPr>
          <a:xfrm>
            <a:off x="5930675" y="38339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54" name="Google Shape;1654;p7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Regarding Even Distribution</a:t>
            </a:r>
            <a:endParaRPr/>
          </a:p>
        </p:txBody>
      </p:sp>
      <p:sp>
        <p:nvSpPr>
          <p:cNvPr id="1655" name="Google Shape;1655;p76"/>
          <p:cNvSpPr txBox="1"/>
          <p:nvPr>
            <p:ph idx="1" type="body"/>
          </p:nvPr>
        </p:nvSpPr>
        <p:spPr>
          <a:xfrm>
            <a:off x="243000" y="556500"/>
            <a:ext cx="87084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Even distribution of item is critical for good hash table performance.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Both tables below have load factor of N/M = 1.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Left table is much worse!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Contains is Θ(N) for x.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Will need to discuss how to ensure even distribution.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First, let’s talk a little bit about how hash tables work in Java.</a:t>
            </a:r>
            <a:endParaRPr/>
          </a:p>
        </p:txBody>
      </p:sp>
      <p:sp>
        <p:nvSpPr>
          <p:cNvPr id="1656" name="Google Shape;1656;p76"/>
          <p:cNvSpPr/>
          <p:nvPr/>
        </p:nvSpPr>
        <p:spPr>
          <a:xfrm>
            <a:off x="6500925" y="4332828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76"/>
          <p:cNvSpPr/>
          <p:nvPr/>
        </p:nvSpPr>
        <p:spPr>
          <a:xfrm>
            <a:off x="5930675" y="4319675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58" name="Google Shape;1658;p76"/>
          <p:cNvCxnSpPr>
            <a:endCxn id="1656" idx="1"/>
          </p:cNvCxnSpPr>
          <p:nvPr/>
        </p:nvCxnSpPr>
        <p:spPr>
          <a:xfrm>
            <a:off x="6123525" y="4456878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9" name="Google Shape;1659;p76"/>
          <p:cNvSpPr/>
          <p:nvPr/>
        </p:nvSpPr>
        <p:spPr>
          <a:xfrm>
            <a:off x="5930675" y="456588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0" name="Google Shape;1660;p76"/>
          <p:cNvSpPr/>
          <p:nvPr/>
        </p:nvSpPr>
        <p:spPr>
          <a:xfrm>
            <a:off x="5930675" y="407964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1" name="Google Shape;1661;p76"/>
          <p:cNvSpPr/>
          <p:nvPr/>
        </p:nvSpPr>
        <p:spPr>
          <a:xfrm>
            <a:off x="5930675" y="35935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2" name="Google Shape;1662;p76"/>
          <p:cNvSpPr/>
          <p:nvPr/>
        </p:nvSpPr>
        <p:spPr>
          <a:xfrm>
            <a:off x="5930675" y="3347864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3" name="Google Shape;1663;p76"/>
          <p:cNvSpPr/>
          <p:nvPr/>
        </p:nvSpPr>
        <p:spPr>
          <a:xfrm>
            <a:off x="6500925" y="4086968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4" name="Google Shape;1664;p76"/>
          <p:cNvCxnSpPr>
            <a:endCxn id="1663" idx="1"/>
          </p:cNvCxnSpPr>
          <p:nvPr/>
        </p:nvCxnSpPr>
        <p:spPr>
          <a:xfrm>
            <a:off x="6123525" y="4211018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5" name="Google Shape;1665;p76"/>
          <p:cNvSpPr/>
          <p:nvPr/>
        </p:nvSpPr>
        <p:spPr>
          <a:xfrm>
            <a:off x="6500925" y="3835986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6" name="Google Shape;1666;p76"/>
          <p:cNvCxnSpPr>
            <a:endCxn id="1665" idx="1"/>
          </p:cNvCxnSpPr>
          <p:nvPr/>
        </p:nvCxnSpPr>
        <p:spPr>
          <a:xfrm>
            <a:off x="6123525" y="3960036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7" name="Google Shape;1667;p76"/>
          <p:cNvSpPr/>
          <p:nvPr/>
        </p:nvSpPr>
        <p:spPr>
          <a:xfrm>
            <a:off x="6500925" y="3585004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8" name="Google Shape;1668;p76"/>
          <p:cNvCxnSpPr>
            <a:endCxn id="1667" idx="1"/>
          </p:cNvCxnSpPr>
          <p:nvPr/>
        </p:nvCxnSpPr>
        <p:spPr>
          <a:xfrm>
            <a:off x="6123525" y="370905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9" name="Google Shape;1669;p76"/>
          <p:cNvSpPr/>
          <p:nvPr/>
        </p:nvSpPr>
        <p:spPr>
          <a:xfrm>
            <a:off x="6500925" y="3345546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0" name="Google Shape;1670;p76"/>
          <p:cNvCxnSpPr>
            <a:endCxn id="1669" idx="1"/>
          </p:cNvCxnSpPr>
          <p:nvPr/>
        </p:nvCxnSpPr>
        <p:spPr>
          <a:xfrm>
            <a:off x="6123525" y="3469596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1" name="Google Shape;1671;p76"/>
          <p:cNvSpPr/>
          <p:nvPr/>
        </p:nvSpPr>
        <p:spPr>
          <a:xfrm>
            <a:off x="6500925" y="455563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cxnSp>
        <p:nvCxnSpPr>
          <p:cNvPr id="1672" name="Google Shape;1672;p76"/>
          <p:cNvCxnSpPr>
            <a:endCxn id="1671" idx="1"/>
          </p:cNvCxnSpPr>
          <p:nvPr/>
        </p:nvCxnSpPr>
        <p:spPr>
          <a:xfrm>
            <a:off x="6123525" y="467968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3" name="Google Shape;1673;p76"/>
          <p:cNvSpPr/>
          <p:nvPr/>
        </p:nvSpPr>
        <p:spPr>
          <a:xfrm>
            <a:off x="164382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76"/>
          <p:cNvSpPr/>
          <p:nvPr/>
        </p:nvSpPr>
        <p:spPr>
          <a:xfrm>
            <a:off x="216732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76"/>
          <p:cNvSpPr/>
          <p:nvPr/>
        </p:nvSpPr>
        <p:spPr>
          <a:xfrm>
            <a:off x="269082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6" name="Google Shape;1676;p76"/>
          <p:cNvCxnSpPr>
            <a:stCxn id="1673" idx="3"/>
            <a:endCxn id="1674" idx="1"/>
          </p:cNvCxnSpPr>
          <p:nvPr/>
        </p:nvCxnSpPr>
        <p:spPr>
          <a:xfrm>
            <a:off x="1895225" y="43918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7" name="Google Shape;1677;p76"/>
          <p:cNvCxnSpPr>
            <a:stCxn id="1674" idx="3"/>
            <a:endCxn id="1675" idx="1"/>
          </p:cNvCxnSpPr>
          <p:nvPr/>
        </p:nvCxnSpPr>
        <p:spPr>
          <a:xfrm>
            <a:off x="2418725" y="43918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8" name="Google Shape;1678;p76"/>
          <p:cNvSpPr/>
          <p:nvPr/>
        </p:nvSpPr>
        <p:spPr>
          <a:xfrm>
            <a:off x="1073575" y="424945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79" name="Google Shape;1679;p76"/>
          <p:cNvCxnSpPr>
            <a:endCxn id="1673" idx="1"/>
          </p:cNvCxnSpPr>
          <p:nvPr/>
        </p:nvCxnSpPr>
        <p:spPr>
          <a:xfrm>
            <a:off x="1266425" y="439180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680" name="Google Shape;1680;p76"/>
          <p:cNvGrpSpPr/>
          <p:nvPr/>
        </p:nvGrpSpPr>
        <p:grpSpPr>
          <a:xfrm>
            <a:off x="1073575" y="4483834"/>
            <a:ext cx="335400" cy="237000"/>
            <a:chOff x="1911775" y="4636234"/>
            <a:chExt cx="335400" cy="237000"/>
          </a:xfrm>
        </p:grpSpPr>
        <p:sp>
          <p:nvSpPr>
            <p:cNvPr id="1681" name="Google Shape;1681;p7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682" name="Google Shape;1682;p7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83" name="Google Shape;1683;p76"/>
          <p:cNvGrpSpPr/>
          <p:nvPr/>
        </p:nvGrpSpPr>
        <p:grpSpPr>
          <a:xfrm>
            <a:off x="1073575" y="4009423"/>
            <a:ext cx="335400" cy="237000"/>
            <a:chOff x="1911775" y="4636234"/>
            <a:chExt cx="335400" cy="237000"/>
          </a:xfrm>
        </p:grpSpPr>
        <p:sp>
          <p:nvSpPr>
            <p:cNvPr id="1684" name="Google Shape;1684;p7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685" name="Google Shape;1685;p7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86" name="Google Shape;1686;p76"/>
          <p:cNvGrpSpPr/>
          <p:nvPr/>
        </p:nvGrpSpPr>
        <p:grpSpPr>
          <a:xfrm>
            <a:off x="1073575" y="3775568"/>
            <a:ext cx="335400" cy="237000"/>
            <a:chOff x="1911775" y="4636234"/>
            <a:chExt cx="335400" cy="237000"/>
          </a:xfrm>
        </p:grpSpPr>
        <p:sp>
          <p:nvSpPr>
            <p:cNvPr id="1687" name="Google Shape;1687;p7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688" name="Google Shape;1688;p7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89" name="Google Shape;1689;p76"/>
          <p:cNvGrpSpPr/>
          <p:nvPr/>
        </p:nvGrpSpPr>
        <p:grpSpPr>
          <a:xfrm>
            <a:off x="1073575" y="3535144"/>
            <a:ext cx="335400" cy="237000"/>
            <a:chOff x="1911775" y="4636234"/>
            <a:chExt cx="335400" cy="237000"/>
          </a:xfrm>
        </p:grpSpPr>
        <p:sp>
          <p:nvSpPr>
            <p:cNvPr id="1690" name="Google Shape;1690;p7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691" name="Google Shape;1691;p7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92" name="Google Shape;1692;p76"/>
          <p:cNvGrpSpPr/>
          <p:nvPr/>
        </p:nvGrpSpPr>
        <p:grpSpPr>
          <a:xfrm>
            <a:off x="1073575" y="3301289"/>
            <a:ext cx="335400" cy="237000"/>
            <a:chOff x="1911775" y="4636234"/>
            <a:chExt cx="335400" cy="237000"/>
          </a:xfrm>
        </p:grpSpPr>
        <p:sp>
          <p:nvSpPr>
            <p:cNvPr id="1693" name="Google Shape;1693;p76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694" name="Google Shape;1694;p76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95" name="Google Shape;1695;p76"/>
          <p:cNvSpPr/>
          <p:nvPr/>
        </p:nvSpPr>
        <p:spPr>
          <a:xfrm>
            <a:off x="323412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76"/>
          <p:cNvSpPr/>
          <p:nvPr/>
        </p:nvSpPr>
        <p:spPr>
          <a:xfrm>
            <a:off x="375762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7" name="Google Shape;1697;p76"/>
          <p:cNvCxnSpPr>
            <a:stCxn id="1675" idx="3"/>
            <a:endCxn id="1695" idx="1"/>
          </p:cNvCxnSpPr>
          <p:nvPr/>
        </p:nvCxnSpPr>
        <p:spPr>
          <a:xfrm>
            <a:off x="2942225" y="4391800"/>
            <a:ext cx="291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8" name="Google Shape;1698;p76"/>
          <p:cNvCxnSpPr>
            <a:stCxn id="1695" idx="3"/>
            <a:endCxn id="1696" idx="1"/>
          </p:cNvCxnSpPr>
          <p:nvPr/>
        </p:nvCxnSpPr>
        <p:spPr>
          <a:xfrm>
            <a:off x="3485525" y="43918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9" name="Google Shape;1699;p76"/>
          <p:cNvSpPr/>
          <p:nvPr/>
        </p:nvSpPr>
        <p:spPr>
          <a:xfrm>
            <a:off x="4267575" y="42646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cxnSp>
        <p:nvCxnSpPr>
          <p:cNvPr id="1700" name="Google Shape;1700;p76"/>
          <p:cNvCxnSpPr>
            <a:stCxn id="1696" idx="3"/>
            <a:endCxn id="1699" idx="1"/>
          </p:cNvCxnSpPr>
          <p:nvPr/>
        </p:nvCxnSpPr>
        <p:spPr>
          <a:xfrm>
            <a:off x="4009025" y="4391800"/>
            <a:ext cx="258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124" name="Google Shape;124;p14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" name="Google Shape;127;p14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8" name="Google Shape;128;p14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" name="Google Shape;129;p14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" name="Google Shape;130;p14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" name="Google Shape;131;p14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" name="Google Shape;132;p14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" name="Google Shape;133;p14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" name="Google Shape;135;p14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" name="Google Shape;136;p14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8" name="Google Shape;138;p14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14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0" name="Google Shape;140;p14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</a:t>
            </a:r>
            <a:endParaRPr/>
          </a:p>
        </p:txBody>
      </p:sp>
      <p:sp>
        <p:nvSpPr>
          <p:cNvPr id="143" name="Google Shape;143;p14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44" name="Google Shape;144;p14"/>
          <p:cNvSpPr txBox="1"/>
          <p:nvPr/>
        </p:nvSpPr>
        <p:spPr>
          <a:xfrm>
            <a:off x="418350" y="31315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77"/>
          <p:cNvSpPr txBox="1"/>
          <p:nvPr>
            <p:ph type="title"/>
          </p:nvPr>
        </p:nvSpPr>
        <p:spPr>
          <a:xfrm>
            <a:off x="681900" y="2164050"/>
            <a:ext cx="7780200" cy="8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Hash Tables in Java</a:t>
            </a:r>
            <a:endParaRPr sz="48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7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Ubiquity of Hash Tables</a:t>
            </a:r>
            <a:endParaRPr/>
          </a:p>
        </p:txBody>
      </p:sp>
      <p:sp>
        <p:nvSpPr>
          <p:cNvPr id="1711" name="Google Shape;1711;p7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Hash tables are the most popular implementation for sets and maps.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Great performance in practice.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Don’t require items to be comparable.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Implementations often relatively simple.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Python dictionaries are just hash tables in disguise.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Java, implemented as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java.util.HashMap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java.util.HashSet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does a HashMap know how to compute each object’s hash code?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Good news: It’s not “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implements Hashable</a:t>
            </a:r>
            <a:r>
              <a:rPr lang="en"/>
              <a:t>”.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Instead, all objects in Java must implement a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</a:t>
            </a:r>
            <a:r>
              <a:rPr lang="en"/>
              <a:t> method.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7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</a:t>
            </a:r>
            <a:endParaRPr/>
          </a:p>
        </p:txBody>
      </p:sp>
      <p:sp>
        <p:nvSpPr>
          <p:cNvPr id="1717" name="Google Shape;1717;p79"/>
          <p:cNvSpPr txBox="1"/>
          <p:nvPr>
            <p:ph idx="1" type="body"/>
          </p:nvPr>
        </p:nvSpPr>
        <p:spPr>
          <a:xfrm>
            <a:off x="243000" y="556500"/>
            <a:ext cx="86370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 classes are hyponyms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Object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 toString()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boolean equals(Object obj)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Class&lt;?&gt;	getClass()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 hashCode()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protected Object	clone()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protected void finalize()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void notify()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void notifyAll()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void wait()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void wait(long timeout)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void wait(long timeout, int nanos)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8" name="Google Shape;1718;p79"/>
          <p:cNvSpPr txBox="1"/>
          <p:nvPr/>
        </p:nvSpPr>
        <p:spPr>
          <a:xfrm>
            <a:off x="5357950" y="1576298"/>
            <a:ext cx="24903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Default implementation simply returns the memory address of the object.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719" name="Google Shape;1719;p79"/>
          <p:cNvCxnSpPr/>
          <p:nvPr/>
        </p:nvCxnSpPr>
        <p:spPr>
          <a:xfrm flipH="1">
            <a:off x="2859325" y="1865500"/>
            <a:ext cx="2513100" cy="321300"/>
          </a:xfrm>
          <a:prstGeom prst="straightConnector1">
            <a:avLst/>
          </a:prstGeom>
          <a:noFill/>
          <a:ln cap="flat" cmpd="sng" w="9525">
            <a:solidFill>
              <a:srgbClr val="AC202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8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Real Java HashCodes</a:t>
            </a:r>
            <a:endParaRPr/>
          </a:p>
        </p:txBody>
      </p:sp>
      <p:sp>
        <p:nvSpPr>
          <p:cNvPr id="1725" name="Google Shape;1725;p8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 see that Strings in Java override hashCode, doing something vaguely like what we did earlier.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Will see the actual hashCode() function later!</a:t>
            </a:r>
            <a:endParaRPr/>
          </a:p>
        </p:txBody>
      </p:sp>
      <p:sp>
        <p:nvSpPr>
          <p:cNvPr id="1726" name="Google Shape;1726;p80"/>
          <p:cNvSpPr txBox="1"/>
          <p:nvPr/>
        </p:nvSpPr>
        <p:spPr>
          <a:xfrm>
            <a:off x="490950" y="1724620"/>
            <a:ext cx="7358100" cy="1590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"a"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"bee"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"포옹"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"kamala lifefully"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00">
                <a:solidFill>
                  <a:srgbClr val="AA44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"đậu hũ"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9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b="1"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7" name="Google Shape;1727;p80"/>
          <p:cNvSpPr txBox="1"/>
          <p:nvPr/>
        </p:nvSpPr>
        <p:spPr>
          <a:xfrm>
            <a:off x="4361400" y="3255884"/>
            <a:ext cx="3609300" cy="1861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~/Dropbox/61b/lec/hashing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 </a:t>
            </a: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JavaHashCodeExamples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97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97410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1732557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1732557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-2108180664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8" name="Google Shape;1728;p80"/>
          <p:cNvSpPr txBox="1"/>
          <p:nvPr/>
        </p:nvSpPr>
        <p:spPr>
          <a:xfrm>
            <a:off x="1235000" y="3769275"/>
            <a:ext cx="31749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"a"</a:t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"bee"</a:t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"포옹"</a:t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"kamala lifefully"</a:t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A44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"đậu hũ"</a:t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AA44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8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hash codes: http://yellkey.com</a:t>
            </a:r>
            <a:r>
              <a:rPr lang="en">
                <a:solidFill>
                  <a:srgbClr val="208920"/>
                </a:solidFill>
              </a:rPr>
              <a:t>/without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734" name="Google Shape;1734;p8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‘s hash code is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</p:txBody>
      </p:sp>
      <p:pic>
        <p:nvPicPr>
          <p:cNvPr id="1735" name="Google Shape;173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6" name="Google Shape;1736;p81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7" name="Google Shape;1737;p81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8" name="Google Shape;1738;p81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9" name="Google Shape;1739;p81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0" name="Google Shape;1740;p81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8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hash codes: http://yellkey.com/medical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hash codes: http://yellkey.com</a:t>
            </a:r>
            <a:r>
              <a:rPr lang="en">
                <a:solidFill>
                  <a:srgbClr val="208920"/>
                </a:solidFill>
              </a:rPr>
              <a:t>/medical</a:t>
            </a:r>
            <a:endParaRPr/>
          </a:p>
        </p:txBody>
      </p:sp>
      <p:sp>
        <p:nvSpPr>
          <p:cNvPr id="1746" name="Google Shape;1746;p8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‘s hash cod</a:t>
            </a:r>
            <a:r>
              <a:rPr lang="en"/>
              <a:t>e is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 say 3, since    -1 → 3,    0 → 0,    1 → 1,    2 → 2,    3 → 3,    4 → 0, ...</a:t>
            </a:r>
            <a:endParaRPr/>
          </a:p>
        </p:txBody>
      </p:sp>
      <p:pic>
        <p:nvPicPr>
          <p:cNvPr id="1747" name="Google Shape;174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8" name="Google Shape;1748;p82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9" name="Google Shape;1749;p82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0" name="Google Shape;1750;p82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1" name="Google Shape;1751;p82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2" name="Google Shape;1752;p82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53" name="Google Shape;1753;p82"/>
          <p:cNvCxnSpPr>
            <a:stCxn id="1749" idx="3"/>
            <a:endCxn id="1754" idx="1"/>
          </p:cNvCxnSpPr>
          <p:nvPr/>
        </p:nvCxnSpPr>
        <p:spPr>
          <a:xfrm flipH="1" rot="10800000">
            <a:off x="953000" y="4160651"/>
            <a:ext cx="517800" cy="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5" name="Google Shape;1755;p82"/>
          <p:cNvSpPr txBox="1"/>
          <p:nvPr/>
        </p:nvSpPr>
        <p:spPr>
          <a:xfrm>
            <a:off x="1463588" y="365107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-1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1754" name="Google Shape;175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686" y="3965211"/>
            <a:ext cx="362950" cy="3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p8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hash codes in Java</a:t>
            </a:r>
            <a:endParaRPr/>
          </a:p>
        </p:txBody>
      </p:sp>
      <p:sp>
        <p:nvSpPr>
          <p:cNvPr id="1761" name="Google Shape;1761;p8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‘s hash cod</a:t>
            </a:r>
            <a:r>
              <a:rPr lang="en"/>
              <a:t>e is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Unfortunately, -1 % 4 = -1. Will result in index errors!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 Math.floorMod instead.</a:t>
            </a:r>
            <a:endParaRPr/>
          </a:p>
        </p:txBody>
      </p:sp>
      <p:pic>
        <p:nvPicPr>
          <p:cNvPr id="1762" name="Google Shape;176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3" name="Google Shape;1763;p83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4" name="Google Shape;1764;p83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5" name="Google Shape;1765;p83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6" name="Google Shape;1766;p83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7" name="Google Shape;1767;p83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8" name="Google Shape;1768;p83"/>
          <p:cNvSpPr txBox="1"/>
          <p:nvPr/>
        </p:nvSpPr>
        <p:spPr>
          <a:xfrm>
            <a:off x="1300825" y="2414000"/>
            <a:ext cx="6178800" cy="2059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ModTest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main(String[] args)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System.out.println(-1 % 4);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System.out.println(Math.floorMod(-1, 4));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FEFEF"/>
              </a:highlight>
            </a:endParaRPr>
          </a:p>
        </p:txBody>
      </p:sp>
      <p:sp>
        <p:nvSpPr>
          <p:cNvPr id="1769" name="Google Shape;1769;p83"/>
          <p:cNvSpPr txBox="1"/>
          <p:nvPr/>
        </p:nvSpPr>
        <p:spPr>
          <a:xfrm>
            <a:off x="3642200" y="3940925"/>
            <a:ext cx="5141400" cy="98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 ModTest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84"/>
          <p:cNvSpPr/>
          <p:nvPr/>
        </p:nvSpPr>
        <p:spPr>
          <a:xfrm>
            <a:off x="6358660" y="2594089"/>
            <a:ext cx="576900" cy="2346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포옹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5" name="Google Shape;1775;p84"/>
          <p:cNvSpPr/>
          <p:nvPr/>
        </p:nvSpPr>
        <p:spPr>
          <a:xfrm>
            <a:off x="5806625" y="2594100"/>
            <a:ext cx="283200" cy="2346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6" name="Google Shape;1776;p8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Tables in Java</a:t>
            </a:r>
            <a:endParaRPr/>
          </a:p>
        </p:txBody>
      </p:sp>
      <p:sp>
        <p:nvSpPr>
          <p:cNvPr id="1777" name="Google Shape;1777;p84"/>
          <p:cNvSpPr txBox="1"/>
          <p:nvPr>
            <p:ph idx="1" type="body"/>
          </p:nvPr>
        </p:nvSpPr>
        <p:spPr>
          <a:xfrm>
            <a:off x="243000" y="556500"/>
            <a:ext cx="84438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hash tables: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i="1" lang="en"/>
              <a:t>Data</a:t>
            </a:r>
            <a:r>
              <a:rPr lang="en"/>
              <a:t> is converted by the </a:t>
            </a:r>
            <a:r>
              <a:rPr b="1" lang="en"/>
              <a:t>hashCode</a:t>
            </a:r>
            <a:r>
              <a:rPr lang="en"/>
              <a:t> method an integer representation called a </a:t>
            </a:r>
            <a:r>
              <a:rPr b="1" lang="en"/>
              <a:t>hash code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</a:t>
            </a:r>
            <a:r>
              <a:rPr b="1" lang="en"/>
              <a:t>hash code</a:t>
            </a:r>
            <a:r>
              <a:rPr lang="en"/>
              <a:t> is then </a:t>
            </a:r>
            <a:r>
              <a:rPr b="1" lang="en"/>
              <a:t>reduced</a:t>
            </a:r>
            <a:r>
              <a:rPr lang="en"/>
              <a:t> to a valid </a:t>
            </a:r>
            <a:r>
              <a:rPr i="1" lang="en"/>
              <a:t>index</a:t>
            </a:r>
            <a:r>
              <a:rPr lang="en"/>
              <a:t>, using something like the floorMod function</a:t>
            </a:r>
            <a:r>
              <a:rPr lang="en"/>
              <a:t>, e.g. Math.floorMod(</a:t>
            </a:r>
            <a:r>
              <a:rPr lang="en"/>
              <a:t>1732557</a:t>
            </a:r>
            <a:r>
              <a:rPr lang="en"/>
              <a:t> % 4) = 8.</a:t>
            </a:r>
            <a:endParaRPr/>
          </a:p>
        </p:txBody>
      </p:sp>
      <p:grpSp>
        <p:nvGrpSpPr>
          <p:cNvPr id="1778" name="Google Shape;1778;p84"/>
          <p:cNvGrpSpPr/>
          <p:nvPr/>
        </p:nvGrpSpPr>
        <p:grpSpPr>
          <a:xfrm>
            <a:off x="5273116" y="3074073"/>
            <a:ext cx="335400" cy="237000"/>
            <a:chOff x="1911775" y="4636234"/>
            <a:chExt cx="335400" cy="237000"/>
          </a:xfrm>
        </p:grpSpPr>
        <p:sp>
          <p:nvSpPr>
            <p:cNvPr id="1779" name="Google Shape;1779;p84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780" name="Google Shape;1780;p84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81" name="Google Shape;1781;p84"/>
          <p:cNvSpPr/>
          <p:nvPr/>
        </p:nvSpPr>
        <p:spPr>
          <a:xfrm>
            <a:off x="5273116" y="284021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2" name="Google Shape;1782;p84"/>
          <p:cNvSpPr/>
          <p:nvPr/>
        </p:nvSpPr>
        <p:spPr>
          <a:xfrm>
            <a:off x="5273116" y="2599794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3" name="Google Shape;1783;p84"/>
          <p:cNvSpPr/>
          <p:nvPr/>
        </p:nvSpPr>
        <p:spPr>
          <a:xfrm>
            <a:off x="5273116" y="2365939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4" name="Google Shape;1784;p84"/>
          <p:cNvSpPr txBox="1"/>
          <p:nvPr/>
        </p:nvSpPr>
        <p:spPr>
          <a:xfrm>
            <a:off x="4825850" y="2318525"/>
            <a:ext cx="4386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85" name="Google Shape;1785;p84"/>
          <p:cNvCxnSpPr>
            <a:endCxn id="1786" idx="1"/>
          </p:cNvCxnSpPr>
          <p:nvPr/>
        </p:nvCxnSpPr>
        <p:spPr>
          <a:xfrm flipH="1" rot="10800000">
            <a:off x="5437925" y="2473826"/>
            <a:ext cx="3687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6" name="Google Shape;1786;p84"/>
          <p:cNvSpPr/>
          <p:nvPr/>
        </p:nvSpPr>
        <p:spPr>
          <a:xfrm>
            <a:off x="5806625" y="2355326"/>
            <a:ext cx="8823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đậu hũ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7" name="Google Shape;1787;p84"/>
          <p:cNvSpPr txBox="1"/>
          <p:nvPr/>
        </p:nvSpPr>
        <p:spPr>
          <a:xfrm>
            <a:off x="326500" y="2949850"/>
            <a:ext cx="882300" cy="326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đậu hũ</a:t>
            </a:r>
            <a:endParaRPr/>
          </a:p>
        </p:txBody>
      </p:sp>
      <p:sp>
        <p:nvSpPr>
          <p:cNvPr id="1788" name="Google Shape;1788;p84"/>
          <p:cNvSpPr txBox="1"/>
          <p:nvPr/>
        </p:nvSpPr>
        <p:spPr>
          <a:xfrm>
            <a:off x="1526825" y="2949850"/>
            <a:ext cx="13854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hashCode()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89" name="Google Shape;1789;p84"/>
          <p:cNvCxnSpPr>
            <a:stCxn id="1787" idx="3"/>
            <a:endCxn id="1788" idx="1"/>
          </p:cNvCxnSpPr>
          <p:nvPr/>
        </p:nvCxnSpPr>
        <p:spPr>
          <a:xfrm>
            <a:off x="1208800" y="3112900"/>
            <a:ext cx="318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0" name="Google Shape;1790;p84"/>
          <p:cNvSpPr txBox="1"/>
          <p:nvPr/>
        </p:nvSpPr>
        <p:spPr>
          <a:xfrm>
            <a:off x="3215350" y="2949850"/>
            <a:ext cx="1333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-2108180664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91" name="Google Shape;1791;p84"/>
          <p:cNvCxnSpPr>
            <a:stCxn id="1788" idx="3"/>
            <a:endCxn id="1790" idx="1"/>
          </p:cNvCxnSpPr>
          <p:nvPr/>
        </p:nvCxnSpPr>
        <p:spPr>
          <a:xfrm>
            <a:off x="2912225" y="3112900"/>
            <a:ext cx="303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2" name="Google Shape;1792;p84"/>
          <p:cNvSpPr txBox="1"/>
          <p:nvPr/>
        </p:nvSpPr>
        <p:spPr>
          <a:xfrm>
            <a:off x="1012975" y="3926050"/>
            <a:ext cx="22023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Math.floorMod(x, 4)</a:t>
            </a:r>
            <a:endParaRPr/>
          </a:p>
        </p:txBody>
      </p:sp>
      <p:sp>
        <p:nvSpPr>
          <p:cNvPr id="1793" name="Google Shape;1793;p84"/>
          <p:cNvSpPr txBox="1"/>
          <p:nvPr/>
        </p:nvSpPr>
        <p:spPr>
          <a:xfrm>
            <a:off x="3936925" y="3926050"/>
            <a:ext cx="610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94" name="Google Shape;1794;p84"/>
          <p:cNvCxnSpPr>
            <a:stCxn id="1790" idx="2"/>
            <a:endCxn id="1792" idx="1"/>
          </p:cNvCxnSpPr>
          <p:nvPr/>
        </p:nvCxnSpPr>
        <p:spPr>
          <a:xfrm rot="5400000">
            <a:off x="2040850" y="2248150"/>
            <a:ext cx="813300" cy="2868900"/>
          </a:xfrm>
          <a:prstGeom prst="bentConnector4">
            <a:avLst>
              <a:gd fmla="val 39967" name="adj1"/>
              <a:gd fmla="val 108303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5" name="Google Shape;1795;p84"/>
          <p:cNvCxnSpPr>
            <a:stCxn id="1792" idx="3"/>
            <a:endCxn id="1793" idx="1"/>
          </p:cNvCxnSpPr>
          <p:nvPr/>
        </p:nvCxnSpPr>
        <p:spPr>
          <a:xfrm>
            <a:off x="3215275" y="4089100"/>
            <a:ext cx="721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6" name="Google Shape;1796;p84"/>
          <p:cNvSpPr txBox="1"/>
          <p:nvPr/>
        </p:nvSpPr>
        <p:spPr>
          <a:xfrm>
            <a:off x="479575" y="2629800"/>
            <a:ext cx="5769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data</a:t>
            </a:r>
            <a:endParaRPr i="1"/>
          </a:p>
        </p:txBody>
      </p:sp>
      <p:sp>
        <p:nvSpPr>
          <p:cNvPr id="1797" name="Google Shape;1797;p84"/>
          <p:cNvSpPr txBox="1"/>
          <p:nvPr/>
        </p:nvSpPr>
        <p:spPr>
          <a:xfrm>
            <a:off x="3215350" y="2629800"/>
            <a:ext cx="1102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code</a:t>
            </a:r>
            <a:endParaRPr b="1"/>
          </a:p>
        </p:txBody>
      </p:sp>
      <p:sp>
        <p:nvSpPr>
          <p:cNvPr id="1798" name="Google Shape;1798;p84"/>
          <p:cNvSpPr txBox="1"/>
          <p:nvPr/>
        </p:nvSpPr>
        <p:spPr>
          <a:xfrm>
            <a:off x="1474550" y="2629800"/>
            <a:ext cx="13854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function</a:t>
            </a:r>
            <a:endParaRPr b="1"/>
          </a:p>
        </p:txBody>
      </p:sp>
      <p:sp>
        <p:nvSpPr>
          <p:cNvPr id="1799" name="Google Shape;1799;p84"/>
          <p:cNvSpPr txBox="1"/>
          <p:nvPr/>
        </p:nvSpPr>
        <p:spPr>
          <a:xfrm>
            <a:off x="915275" y="4215028"/>
            <a:ext cx="799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reduce</a:t>
            </a:r>
            <a:endParaRPr b="1"/>
          </a:p>
        </p:txBody>
      </p:sp>
      <p:sp>
        <p:nvSpPr>
          <p:cNvPr id="1800" name="Google Shape;1800;p84"/>
          <p:cNvSpPr txBox="1"/>
          <p:nvPr/>
        </p:nvSpPr>
        <p:spPr>
          <a:xfrm>
            <a:off x="3936925" y="4215028"/>
            <a:ext cx="610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index</a:t>
            </a:r>
            <a:endParaRPr i="1"/>
          </a:p>
        </p:txBody>
      </p:sp>
      <p:cxnSp>
        <p:nvCxnSpPr>
          <p:cNvPr id="1801" name="Google Shape;1801;p84"/>
          <p:cNvCxnSpPr>
            <a:endCxn id="1775" idx="1"/>
          </p:cNvCxnSpPr>
          <p:nvPr/>
        </p:nvCxnSpPr>
        <p:spPr>
          <a:xfrm flipH="1" rot="10800000">
            <a:off x="5437925" y="2711400"/>
            <a:ext cx="3687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2" name="Google Shape;1802;p84"/>
          <p:cNvCxnSpPr>
            <a:stCxn id="1775" idx="3"/>
            <a:endCxn id="1774" idx="1"/>
          </p:cNvCxnSpPr>
          <p:nvPr/>
        </p:nvCxnSpPr>
        <p:spPr>
          <a:xfrm>
            <a:off x="6089825" y="2711400"/>
            <a:ext cx="268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3" name="Google Shape;1803;p84"/>
          <p:cNvSpPr/>
          <p:nvPr/>
        </p:nvSpPr>
        <p:spPr>
          <a:xfrm>
            <a:off x="7167332" y="2596583"/>
            <a:ext cx="1755900" cy="2346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kamala lifefully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04" name="Google Shape;1804;p84"/>
          <p:cNvCxnSpPr>
            <a:stCxn id="1774" idx="3"/>
            <a:endCxn id="1803" idx="1"/>
          </p:cNvCxnSpPr>
          <p:nvPr/>
        </p:nvCxnSpPr>
        <p:spPr>
          <a:xfrm>
            <a:off x="6935560" y="2711389"/>
            <a:ext cx="231900" cy="2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5" name="Google Shape;1805;p84"/>
          <p:cNvSpPr/>
          <p:nvPr/>
        </p:nvSpPr>
        <p:spPr>
          <a:xfrm>
            <a:off x="5806625" y="2829982"/>
            <a:ext cx="5292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bee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06" name="Google Shape;1806;p84"/>
          <p:cNvCxnSpPr>
            <a:endCxn id="1805" idx="1"/>
          </p:cNvCxnSpPr>
          <p:nvPr/>
        </p:nvCxnSpPr>
        <p:spPr>
          <a:xfrm>
            <a:off x="5446325" y="2948482"/>
            <a:ext cx="360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85"/>
          <p:cNvSpPr/>
          <p:nvPr/>
        </p:nvSpPr>
        <p:spPr>
          <a:xfrm>
            <a:off x="7348550" y="2594100"/>
            <a:ext cx="1650600" cy="4728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.key [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포옹]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.value [9]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2" name="Google Shape;1812;p85"/>
          <p:cNvSpPr/>
          <p:nvPr/>
        </p:nvSpPr>
        <p:spPr>
          <a:xfrm>
            <a:off x="5806625" y="2594100"/>
            <a:ext cx="721800" cy="2346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 5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3" name="Google Shape;1813;p8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Tables in Java</a:t>
            </a:r>
            <a:endParaRPr/>
          </a:p>
        </p:txBody>
      </p:sp>
      <p:grpSp>
        <p:nvGrpSpPr>
          <p:cNvPr id="1814" name="Google Shape;1814;p85"/>
          <p:cNvGrpSpPr/>
          <p:nvPr/>
        </p:nvGrpSpPr>
        <p:grpSpPr>
          <a:xfrm>
            <a:off x="5273116" y="3074073"/>
            <a:ext cx="335400" cy="237000"/>
            <a:chOff x="1911775" y="4636234"/>
            <a:chExt cx="335400" cy="237000"/>
          </a:xfrm>
        </p:grpSpPr>
        <p:sp>
          <p:nvSpPr>
            <p:cNvPr id="1815" name="Google Shape;1815;p8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16" name="Google Shape;1816;p85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17" name="Google Shape;1817;p85"/>
          <p:cNvSpPr/>
          <p:nvPr/>
        </p:nvSpPr>
        <p:spPr>
          <a:xfrm>
            <a:off x="5273116" y="2840218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8" name="Google Shape;1818;p85"/>
          <p:cNvSpPr/>
          <p:nvPr/>
        </p:nvSpPr>
        <p:spPr>
          <a:xfrm>
            <a:off x="5273116" y="2599794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9" name="Google Shape;1819;p85"/>
          <p:cNvSpPr/>
          <p:nvPr/>
        </p:nvSpPr>
        <p:spPr>
          <a:xfrm>
            <a:off x="5273116" y="2365939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20" name="Google Shape;1820;p85"/>
          <p:cNvSpPr txBox="1"/>
          <p:nvPr/>
        </p:nvSpPr>
        <p:spPr>
          <a:xfrm>
            <a:off x="4825850" y="2318525"/>
            <a:ext cx="4386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21" name="Google Shape;1821;p85"/>
          <p:cNvCxnSpPr>
            <a:endCxn id="1822" idx="1"/>
          </p:cNvCxnSpPr>
          <p:nvPr/>
        </p:nvCxnSpPr>
        <p:spPr>
          <a:xfrm flipH="1" rot="10800000">
            <a:off x="5437925" y="2473825"/>
            <a:ext cx="3687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2" name="Google Shape;1822;p85"/>
          <p:cNvSpPr/>
          <p:nvPr/>
        </p:nvSpPr>
        <p:spPr>
          <a:xfrm>
            <a:off x="5806625" y="2355325"/>
            <a:ext cx="11100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đậu hũ: 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23" name="Google Shape;1823;p85"/>
          <p:cNvCxnSpPr>
            <a:endCxn id="1812" idx="1"/>
          </p:cNvCxnSpPr>
          <p:nvPr/>
        </p:nvCxnSpPr>
        <p:spPr>
          <a:xfrm flipH="1" rot="10800000">
            <a:off x="5437925" y="2711400"/>
            <a:ext cx="3687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4" name="Google Shape;1824;p85"/>
          <p:cNvCxnSpPr>
            <a:stCxn id="1812" idx="3"/>
            <a:endCxn id="1811" idx="1"/>
          </p:cNvCxnSpPr>
          <p:nvPr/>
        </p:nvCxnSpPr>
        <p:spPr>
          <a:xfrm>
            <a:off x="6528425" y="2711400"/>
            <a:ext cx="820200" cy="119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5" name="Google Shape;1825;p85"/>
          <p:cNvSpPr/>
          <p:nvPr/>
        </p:nvSpPr>
        <p:spPr>
          <a:xfrm>
            <a:off x="7388100" y="3691437"/>
            <a:ext cx="1755900" cy="609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.key [cow]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.value [12]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26" name="Google Shape;1826;p85"/>
          <p:cNvCxnSpPr>
            <a:stCxn id="1811" idx="3"/>
            <a:endCxn id="1825" idx="1"/>
          </p:cNvCxnSpPr>
          <p:nvPr/>
        </p:nvCxnSpPr>
        <p:spPr>
          <a:xfrm flipH="1">
            <a:off x="7388150" y="2830500"/>
            <a:ext cx="1611000" cy="116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7" name="Google Shape;1827;p85"/>
          <p:cNvSpPr/>
          <p:nvPr/>
        </p:nvSpPr>
        <p:spPr>
          <a:xfrm>
            <a:off x="5806625" y="2829975"/>
            <a:ext cx="10095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ee: 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28" name="Google Shape;1828;p85"/>
          <p:cNvCxnSpPr>
            <a:endCxn id="1827" idx="1"/>
          </p:cNvCxnSpPr>
          <p:nvPr/>
        </p:nvCxnSpPr>
        <p:spPr>
          <a:xfrm>
            <a:off x="5446325" y="2948475"/>
            <a:ext cx="360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9" name="Google Shape;1829;p85"/>
          <p:cNvSpPr txBox="1"/>
          <p:nvPr>
            <p:ph idx="1" type="body"/>
          </p:nvPr>
        </p:nvSpPr>
        <p:spPr>
          <a:xfrm>
            <a:off x="243000" y="556500"/>
            <a:ext cx="5461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Someone asks me (the hash table) for “cow”: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Hashcode of cow % array size: get back 1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!n.key.equals(“cow”) so go to next.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!n.key.equals(“cow”) so go to next.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n.key.equals(“cow”), so: return n.value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Earlier you said the “load factor” was hash code / number of buckets, but it’s number of items / number of buckets.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Load factor: number of items / number of buckets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Bucket number: hash code % number of buckets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p8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Important Warnings When Using HashMaps/HashSets</a:t>
            </a:r>
            <a:endParaRPr/>
          </a:p>
        </p:txBody>
      </p:sp>
      <p:sp>
        <p:nvSpPr>
          <p:cNvPr id="1835" name="Google Shape;1835;p8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Warning #1: Never store objects that can change in a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HashSet</a:t>
            </a:r>
            <a:r>
              <a:rPr lang="en"/>
              <a:t> 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"/>
              <a:t>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an object’s variables changes, then its hashCode changes. May result in items getting lost.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Warning #2: Never override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equals</a:t>
            </a:r>
            <a:r>
              <a:rPr lang="en"/>
              <a:t> without also overriding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Can also lead to items getting lost and generally weird behavior.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HashMaps and HashSets use equals to determine if an item exists in a particular bucket.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See study guide problems.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15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Google Shape;153;p15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" name="Google Shape;154;p15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" name="Google Shape;155;p15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6" name="Google Shape;156;p15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" name="Google Shape;159;p15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1" name="Google Shape;161;p15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2" name="Google Shape;162;p15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3" name="Google Shape;163;p15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4" name="Google Shape;164;p15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5" name="Google Shape;165;p15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7" name="Google Shape;167;p15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</a:t>
            </a:r>
            <a:endParaRPr/>
          </a:p>
        </p:txBody>
      </p:sp>
      <p:sp>
        <p:nvSpPr>
          <p:cNvPr id="169" name="Google Shape;169;p15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70" name="Google Shape;170;p15"/>
          <p:cNvSpPr txBox="1"/>
          <p:nvPr/>
        </p:nvSpPr>
        <p:spPr>
          <a:xfrm>
            <a:off x="418350" y="31315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diis.add(10);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87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Good HashCodes (Extra)</a:t>
            </a:r>
            <a:endParaRPr sz="48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4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8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a good .hashCode()?</a:t>
            </a:r>
            <a:endParaRPr/>
          </a:p>
        </p:txBody>
      </p:sp>
      <p:sp>
        <p:nvSpPr>
          <p:cNvPr id="1846" name="Google Shape;1846;p88"/>
          <p:cNvSpPr txBox="1"/>
          <p:nvPr>
            <p:ph idx="1" type="body"/>
          </p:nvPr>
        </p:nvSpPr>
        <p:spPr>
          <a:xfrm>
            <a:off x="243000" y="556500"/>
            <a:ext cx="8364000" cy="25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Goal: We want hash tables that look like the table on the right.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Want a hashCode that spreads things out nicely on real data.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#1: return 0 is a bad hashCode function.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#2: just returning the first character of a word, e.g. “cat” → 3 was also a bad hash function.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#3: Adding chars together is bad</a:t>
            </a:r>
            <a:r>
              <a:rPr lang="en"/>
              <a:t>.</a:t>
            </a:r>
            <a:r>
              <a:rPr lang="en"/>
              <a:t> “ab” collides with “ba”.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#4: returning string treated as a base B number can be good.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Writing a good hashCode() method </a:t>
            </a:r>
            <a:r>
              <a:rPr b="1" lang="en"/>
              <a:t>can be tricky</a:t>
            </a:r>
            <a:r>
              <a:rPr lang="en"/>
              <a:t>.</a:t>
            </a:r>
            <a:endParaRPr/>
          </a:p>
        </p:txBody>
      </p:sp>
      <p:sp>
        <p:nvSpPr>
          <p:cNvPr id="1847" name="Google Shape;1847;p88"/>
          <p:cNvSpPr/>
          <p:nvPr/>
        </p:nvSpPr>
        <p:spPr>
          <a:xfrm>
            <a:off x="5930675" y="3986367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48" name="Google Shape;1848;p88"/>
          <p:cNvSpPr/>
          <p:nvPr/>
        </p:nvSpPr>
        <p:spPr>
          <a:xfrm>
            <a:off x="6500925" y="4485228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88"/>
          <p:cNvSpPr/>
          <p:nvPr/>
        </p:nvSpPr>
        <p:spPr>
          <a:xfrm>
            <a:off x="5930675" y="4472075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50" name="Google Shape;1850;p88"/>
          <p:cNvCxnSpPr>
            <a:endCxn id="1848" idx="1"/>
          </p:cNvCxnSpPr>
          <p:nvPr/>
        </p:nvCxnSpPr>
        <p:spPr>
          <a:xfrm>
            <a:off x="6123525" y="4609278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1" name="Google Shape;1851;p88"/>
          <p:cNvSpPr/>
          <p:nvPr/>
        </p:nvSpPr>
        <p:spPr>
          <a:xfrm>
            <a:off x="5930675" y="471828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2" name="Google Shape;1852;p88"/>
          <p:cNvSpPr/>
          <p:nvPr/>
        </p:nvSpPr>
        <p:spPr>
          <a:xfrm>
            <a:off x="5930675" y="423204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3" name="Google Shape;1853;p88"/>
          <p:cNvSpPr/>
          <p:nvPr/>
        </p:nvSpPr>
        <p:spPr>
          <a:xfrm>
            <a:off x="5930675" y="3745943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4" name="Google Shape;1854;p88"/>
          <p:cNvSpPr/>
          <p:nvPr/>
        </p:nvSpPr>
        <p:spPr>
          <a:xfrm>
            <a:off x="5930675" y="3500264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5" name="Google Shape;1855;p88"/>
          <p:cNvSpPr/>
          <p:nvPr/>
        </p:nvSpPr>
        <p:spPr>
          <a:xfrm>
            <a:off x="6500925" y="4239368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6" name="Google Shape;1856;p88"/>
          <p:cNvCxnSpPr>
            <a:endCxn id="1855" idx="1"/>
          </p:cNvCxnSpPr>
          <p:nvPr/>
        </p:nvCxnSpPr>
        <p:spPr>
          <a:xfrm>
            <a:off x="6123525" y="4363418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7" name="Google Shape;1857;p88"/>
          <p:cNvSpPr/>
          <p:nvPr/>
        </p:nvSpPr>
        <p:spPr>
          <a:xfrm>
            <a:off x="6500925" y="3988386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8" name="Google Shape;1858;p88"/>
          <p:cNvCxnSpPr>
            <a:endCxn id="1857" idx="1"/>
          </p:cNvCxnSpPr>
          <p:nvPr/>
        </p:nvCxnSpPr>
        <p:spPr>
          <a:xfrm>
            <a:off x="6123525" y="4112436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9" name="Google Shape;1859;p88"/>
          <p:cNvSpPr/>
          <p:nvPr/>
        </p:nvSpPr>
        <p:spPr>
          <a:xfrm>
            <a:off x="6500925" y="3737404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0" name="Google Shape;1860;p88"/>
          <p:cNvCxnSpPr>
            <a:endCxn id="1859" idx="1"/>
          </p:cNvCxnSpPr>
          <p:nvPr/>
        </p:nvCxnSpPr>
        <p:spPr>
          <a:xfrm>
            <a:off x="6123525" y="3861454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1" name="Google Shape;1861;p88"/>
          <p:cNvSpPr/>
          <p:nvPr/>
        </p:nvSpPr>
        <p:spPr>
          <a:xfrm>
            <a:off x="6500925" y="3497946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2" name="Google Shape;1862;p88"/>
          <p:cNvCxnSpPr>
            <a:endCxn id="1861" idx="1"/>
          </p:cNvCxnSpPr>
          <p:nvPr/>
        </p:nvCxnSpPr>
        <p:spPr>
          <a:xfrm>
            <a:off x="6123525" y="3621996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3" name="Google Shape;1863;p88"/>
          <p:cNvSpPr/>
          <p:nvPr/>
        </p:nvSpPr>
        <p:spPr>
          <a:xfrm>
            <a:off x="6500925" y="4708039"/>
            <a:ext cx="251400" cy="2481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4" name="Google Shape;1864;p88"/>
          <p:cNvCxnSpPr>
            <a:endCxn id="1863" idx="1"/>
          </p:cNvCxnSpPr>
          <p:nvPr/>
        </p:nvCxnSpPr>
        <p:spPr>
          <a:xfrm>
            <a:off x="6123525" y="4832089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5" name="Google Shape;1865;p88"/>
          <p:cNvSpPr/>
          <p:nvPr/>
        </p:nvSpPr>
        <p:spPr>
          <a:xfrm>
            <a:off x="164382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88"/>
          <p:cNvSpPr/>
          <p:nvPr/>
        </p:nvSpPr>
        <p:spPr>
          <a:xfrm>
            <a:off x="216732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88"/>
          <p:cNvSpPr/>
          <p:nvPr/>
        </p:nvSpPr>
        <p:spPr>
          <a:xfrm>
            <a:off x="269082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8" name="Google Shape;1868;p88"/>
          <p:cNvCxnSpPr>
            <a:stCxn id="1865" idx="3"/>
            <a:endCxn id="1866" idx="1"/>
          </p:cNvCxnSpPr>
          <p:nvPr/>
        </p:nvCxnSpPr>
        <p:spPr>
          <a:xfrm>
            <a:off x="1895225" y="45442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9" name="Google Shape;1869;p88"/>
          <p:cNvCxnSpPr>
            <a:stCxn id="1866" idx="3"/>
            <a:endCxn id="1867" idx="1"/>
          </p:cNvCxnSpPr>
          <p:nvPr/>
        </p:nvCxnSpPr>
        <p:spPr>
          <a:xfrm>
            <a:off x="2418725" y="45442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0" name="Google Shape;1870;p88"/>
          <p:cNvSpPr/>
          <p:nvPr/>
        </p:nvSpPr>
        <p:spPr>
          <a:xfrm>
            <a:off x="1073575" y="4401852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71" name="Google Shape;1871;p88"/>
          <p:cNvCxnSpPr>
            <a:endCxn id="1865" idx="1"/>
          </p:cNvCxnSpPr>
          <p:nvPr/>
        </p:nvCxnSpPr>
        <p:spPr>
          <a:xfrm>
            <a:off x="1266425" y="4544200"/>
            <a:ext cx="377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72" name="Google Shape;1872;p88"/>
          <p:cNvGrpSpPr/>
          <p:nvPr/>
        </p:nvGrpSpPr>
        <p:grpSpPr>
          <a:xfrm>
            <a:off x="1073575" y="4636234"/>
            <a:ext cx="335400" cy="237000"/>
            <a:chOff x="1911775" y="4636234"/>
            <a:chExt cx="335400" cy="237000"/>
          </a:xfrm>
        </p:grpSpPr>
        <p:sp>
          <p:nvSpPr>
            <p:cNvPr id="1873" name="Google Shape;1873;p88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74" name="Google Shape;1874;p88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75" name="Google Shape;1875;p88"/>
          <p:cNvGrpSpPr/>
          <p:nvPr/>
        </p:nvGrpSpPr>
        <p:grpSpPr>
          <a:xfrm>
            <a:off x="1073575" y="4161823"/>
            <a:ext cx="335400" cy="237000"/>
            <a:chOff x="1911775" y="4636234"/>
            <a:chExt cx="335400" cy="237000"/>
          </a:xfrm>
        </p:grpSpPr>
        <p:sp>
          <p:nvSpPr>
            <p:cNvPr id="1876" name="Google Shape;1876;p88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77" name="Google Shape;1877;p88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78" name="Google Shape;1878;p88"/>
          <p:cNvGrpSpPr/>
          <p:nvPr/>
        </p:nvGrpSpPr>
        <p:grpSpPr>
          <a:xfrm>
            <a:off x="1073575" y="3927968"/>
            <a:ext cx="335400" cy="237000"/>
            <a:chOff x="1911775" y="4636234"/>
            <a:chExt cx="335400" cy="237000"/>
          </a:xfrm>
        </p:grpSpPr>
        <p:sp>
          <p:nvSpPr>
            <p:cNvPr id="1879" name="Google Shape;1879;p88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80" name="Google Shape;1880;p88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81" name="Google Shape;1881;p88"/>
          <p:cNvGrpSpPr/>
          <p:nvPr/>
        </p:nvGrpSpPr>
        <p:grpSpPr>
          <a:xfrm>
            <a:off x="1073575" y="3687544"/>
            <a:ext cx="335400" cy="237000"/>
            <a:chOff x="1911775" y="4636234"/>
            <a:chExt cx="335400" cy="237000"/>
          </a:xfrm>
        </p:grpSpPr>
        <p:sp>
          <p:nvSpPr>
            <p:cNvPr id="1882" name="Google Shape;1882;p88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83" name="Google Shape;1883;p88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84" name="Google Shape;1884;p88"/>
          <p:cNvGrpSpPr/>
          <p:nvPr/>
        </p:nvGrpSpPr>
        <p:grpSpPr>
          <a:xfrm>
            <a:off x="1073575" y="3453689"/>
            <a:ext cx="335400" cy="237000"/>
            <a:chOff x="1911775" y="4636234"/>
            <a:chExt cx="335400" cy="237000"/>
          </a:xfrm>
        </p:grpSpPr>
        <p:sp>
          <p:nvSpPr>
            <p:cNvPr id="1885" name="Google Shape;1885;p88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1886" name="Google Shape;1886;p88"/>
            <p:cNvCxnSpPr/>
            <p:nvPr/>
          </p:nvCxnSpPr>
          <p:spPr>
            <a:xfrm flipH="1" rot="10800000">
              <a:off x="1912534" y="4664508"/>
              <a:ext cx="333900" cy="1929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87" name="Google Shape;1887;p88"/>
          <p:cNvSpPr/>
          <p:nvPr/>
        </p:nvSpPr>
        <p:spPr>
          <a:xfrm>
            <a:off x="323412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88"/>
          <p:cNvSpPr/>
          <p:nvPr/>
        </p:nvSpPr>
        <p:spPr>
          <a:xfrm>
            <a:off x="375762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9" name="Google Shape;1889;p88"/>
          <p:cNvCxnSpPr>
            <a:stCxn id="1867" idx="3"/>
            <a:endCxn id="1887" idx="1"/>
          </p:cNvCxnSpPr>
          <p:nvPr/>
        </p:nvCxnSpPr>
        <p:spPr>
          <a:xfrm>
            <a:off x="2942225" y="4544200"/>
            <a:ext cx="291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0" name="Google Shape;1890;p88"/>
          <p:cNvCxnSpPr>
            <a:stCxn id="1887" idx="3"/>
            <a:endCxn id="1888" idx="1"/>
          </p:cNvCxnSpPr>
          <p:nvPr/>
        </p:nvCxnSpPr>
        <p:spPr>
          <a:xfrm>
            <a:off x="3485525" y="4544200"/>
            <a:ext cx="272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1" name="Google Shape;1891;p88"/>
          <p:cNvSpPr/>
          <p:nvPr/>
        </p:nvSpPr>
        <p:spPr>
          <a:xfrm>
            <a:off x="4267575" y="4417000"/>
            <a:ext cx="251400" cy="2544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2" name="Google Shape;1892;p88"/>
          <p:cNvCxnSpPr>
            <a:stCxn id="1888" idx="3"/>
            <a:endCxn id="1891" idx="1"/>
          </p:cNvCxnSpPr>
          <p:nvPr/>
        </p:nvCxnSpPr>
        <p:spPr>
          <a:xfrm>
            <a:off x="4009025" y="4544200"/>
            <a:ext cx="258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6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8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Hashbrowns and Hash Codes</a:t>
            </a:r>
            <a:endParaRPr/>
          </a:p>
        </p:txBody>
      </p:sp>
      <p:sp>
        <p:nvSpPr>
          <p:cNvPr id="1898" name="Google Shape;1898;p89"/>
          <p:cNvSpPr txBox="1"/>
          <p:nvPr>
            <p:ph idx="1" type="body"/>
          </p:nvPr>
        </p:nvSpPr>
        <p:spPr>
          <a:xfrm>
            <a:off x="243000" y="556500"/>
            <a:ext cx="84438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you make hashbrowns?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Chopping a potato into nice predictable segments? No way!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Similarly, adding up the characters is not nearly “random” enough.</a:t>
            </a:r>
            <a:endParaRPr/>
          </a:p>
        </p:txBody>
      </p:sp>
      <p:pic>
        <p:nvPicPr>
          <p:cNvPr id="1899" name="Google Shape;1899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300" y="1761075"/>
            <a:ext cx="2928950" cy="29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89"/>
          <p:cNvSpPr txBox="1"/>
          <p:nvPr/>
        </p:nvSpPr>
        <p:spPr>
          <a:xfrm>
            <a:off x="243000" y="1840700"/>
            <a:ext cx="55299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think of multiplying data by powers of some base as ensuring that all the data gets scrambled together into a seemingly random integer.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9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hashCode Function</a:t>
            </a:r>
            <a:endParaRPr/>
          </a:p>
        </p:txBody>
      </p:sp>
      <p:sp>
        <p:nvSpPr>
          <p:cNvPr id="1906" name="Google Shape;1906;p9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Java 8 hash code for strings. Two major differences from our hash codes: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Represents strings as a base 31 number.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 such a small base? Real hash codes don’t care about uniqueness.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Stores (caches) calculated hash code so future </a:t>
            </a:r>
            <a:r>
              <a:rPr lang="en" sz="17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lang="en"/>
              <a:t> </a:t>
            </a:r>
            <a:r>
              <a:rPr lang="en"/>
              <a:t>calls are faster.</a:t>
            </a:r>
            <a:endParaRPr/>
          </a:p>
        </p:txBody>
      </p:sp>
      <p:sp>
        <p:nvSpPr>
          <p:cNvPr id="1907" name="Google Shape;1907;p90"/>
          <p:cNvSpPr txBox="1"/>
          <p:nvPr/>
        </p:nvSpPr>
        <p:spPr>
          <a:xfrm>
            <a:off x="785475" y="2098925"/>
            <a:ext cx="6156000" cy="2989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b="1" sz="1700">
              <a:solidFill>
                <a:srgbClr val="66111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7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cachedHashValue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&amp;&amp;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7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700">
                <a:solidFill>
                  <a:srgbClr val="0000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7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++) {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880022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700">
                <a:solidFill>
                  <a:srgbClr val="004466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cachedHashValue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700">
                <a:solidFill>
                  <a:srgbClr val="66111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</a:t>
            </a: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sz="17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9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Choosing a Base</a:t>
            </a:r>
            <a:endParaRPr/>
          </a:p>
        </p:txBody>
      </p:sp>
      <p:sp>
        <p:nvSpPr>
          <p:cNvPr id="1913" name="Google Shape;1913;p91"/>
          <p:cNvSpPr txBox="1"/>
          <p:nvPr>
            <p:ph idx="1" type="body"/>
          </p:nvPr>
        </p:nvSpPr>
        <p:spPr>
          <a:xfrm>
            <a:off x="243000" y="556500"/>
            <a:ext cx="8563800" cy="41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Java’s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hashCode()</a:t>
            </a:r>
            <a:r>
              <a:rPr lang="en"/>
              <a:t> function for Strings: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baseline="-25000" lang="en"/>
              <a:t>0 </a:t>
            </a:r>
            <a:r>
              <a:rPr lang="en"/>
              <a:t>× 31</a:t>
            </a:r>
            <a:r>
              <a:rPr baseline="30000" lang="en"/>
              <a:t>n-1</a:t>
            </a:r>
            <a:r>
              <a:rPr lang="en"/>
              <a:t> + s</a:t>
            </a:r>
            <a:r>
              <a:rPr baseline="-25000" lang="en"/>
              <a:t>1</a:t>
            </a:r>
            <a:r>
              <a:rPr lang="en"/>
              <a:t> × 31</a:t>
            </a:r>
            <a:r>
              <a:rPr baseline="30000" lang="en"/>
              <a:t>n-2</a:t>
            </a:r>
            <a:r>
              <a:rPr lang="en"/>
              <a:t> + … + s</a:t>
            </a:r>
            <a:r>
              <a:rPr baseline="-25000" lang="en"/>
              <a:t>n-1</a:t>
            </a:r>
            <a:endParaRPr baseline="-25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aseline="-25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asciiToInt</a:t>
            </a:r>
            <a:r>
              <a:rPr lang="en"/>
              <a:t> function for Strings: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baseline="-25000" lang="en"/>
              <a:t>0 </a:t>
            </a:r>
            <a:r>
              <a:rPr lang="en"/>
              <a:t>× 126</a:t>
            </a:r>
            <a:r>
              <a:rPr baseline="30000" lang="en"/>
              <a:t>n-1</a:t>
            </a:r>
            <a:r>
              <a:rPr lang="en"/>
              <a:t> + s</a:t>
            </a:r>
            <a:r>
              <a:rPr baseline="-25000" lang="en"/>
              <a:t>1</a:t>
            </a:r>
            <a:r>
              <a:rPr lang="en"/>
              <a:t> × 126</a:t>
            </a:r>
            <a:r>
              <a:rPr baseline="30000" lang="en"/>
              <a:t>n-2</a:t>
            </a:r>
            <a:r>
              <a:rPr lang="en"/>
              <a:t> + … + s</a:t>
            </a:r>
            <a:r>
              <a:rPr baseline="-25000" lang="en"/>
              <a:t>n-1</a:t>
            </a:r>
            <a:endParaRPr baseline="-25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aseline="-25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Which is better?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Might seem like 126 is better. Ignoring overflow, this ensures a unique numerical representation for all ASCII strings.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… but overflow is a particularly bad problem for base 126!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9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Base 126</a:t>
            </a:r>
            <a:endParaRPr/>
          </a:p>
        </p:txBody>
      </p:sp>
      <p:sp>
        <p:nvSpPr>
          <p:cNvPr id="1919" name="Google Shape;1919;p92"/>
          <p:cNvSpPr txBox="1"/>
          <p:nvPr>
            <p:ph idx="1" type="body"/>
          </p:nvPr>
        </p:nvSpPr>
        <p:spPr>
          <a:xfrm>
            <a:off x="243000" y="556500"/>
            <a:ext cx="8563800" cy="41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Major collision problem: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“</a:t>
            </a:r>
            <a:r>
              <a:rPr lang="en"/>
              <a:t>geocronite is the best thing on the earth.</a:t>
            </a:r>
            <a:r>
              <a:rPr lang="en"/>
              <a:t>”.hashCode() yields 634199182.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“flan is the best thing on the earth.”.hashCode() yields 634199182.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“treachery is the best thing on the earth.”.hashCode() yields 634199182.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“Brazil is the best thing on the earth.”.hashCode() yields 634199182.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string that ends in the same last 32 characters has the same hash code.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Why? Because of overflow.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Basic issue is that 126^32 = </a:t>
            </a:r>
            <a:r>
              <a:rPr lang="en"/>
              <a:t>126^33 = 126^34 = ... 0</a:t>
            </a:r>
            <a:r>
              <a:rPr lang="en"/>
              <a:t>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Thus upper characters are all multiplied by zero.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See CS61C for more.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9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Base</a:t>
            </a:r>
            <a:endParaRPr/>
          </a:p>
        </p:txBody>
      </p:sp>
      <p:sp>
        <p:nvSpPr>
          <p:cNvPr id="1925" name="Google Shape;1925;p9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typical hash code base is a small prime.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Why prime?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Never even: Avoids the overflow issue on previous slide.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Lower chance of resulting hashCode having a bad relationship with the number of buckets: See study guide problems and hw3.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Why small?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Lower cost to compute.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full treatment of good hash codes is well beyond the scope of our class.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9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Hashbrowns and Hash Codes</a:t>
            </a:r>
            <a:endParaRPr/>
          </a:p>
        </p:txBody>
      </p:sp>
      <p:sp>
        <p:nvSpPr>
          <p:cNvPr id="1931" name="Google Shape;1931;p94"/>
          <p:cNvSpPr txBox="1"/>
          <p:nvPr>
            <p:ph idx="1" type="body"/>
          </p:nvPr>
        </p:nvSpPr>
        <p:spPr>
          <a:xfrm>
            <a:off x="243000" y="556500"/>
            <a:ext cx="84438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you make hashbrowns?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Chopping a potato into nice predictable segments? No way!</a:t>
            </a:r>
            <a:endParaRPr/>
          </a:p>
        </p:txBody>
      </p:sp>
      <p:pic>
        <p:nvPicPr>
          <p:cNvPr id="1932" name="Google Shape;1932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300" y="1761075"/>
            <a:ext cx="2928950" cy="29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3" name="Google Shape;1933;p94"/>
          <p:cNvSpPr txBox="1"/>
          <p:nvPr/>
        </p:nvSpPr>
        <p:spPr>
          <a:xfrm>
            <a:off x="243000" y="1840700"/>
            <a:ext cx="55299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a prime base yields better “randomness” than using something like base 126.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9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Collection</a:t>
            </a:r>
            <a:endParaRPr/>
          </a:p>
        </p:txBody>
      </p:sp>
      <p:sp>
        <p:nvSpPr>
          <p:cNvPr id="1939" name="Google Shape;1939;p9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Lists are a lot like strings: Collection of items each with its own hashCode: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save time hashing: Look at only first few items.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Higher chance of collisions but things will still work.</a:t>
            </a:r>
            <a:endParaRPr/>
          </a:p>
        </p:txBody>
      </p:sp>
      <p:pic>
        <p:nvPicPr>
          <p:cNvPr id="1940" name="Google Shape;1940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085" y="1236772"/>
            <a:ext cx="5734050" cy="27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1" name="Google Shape;1941;p95"/>
          <p:cNvSpPr txBox="1"/>
          <p:nvPr/>
        </p:nvSpPr>
        <p:spPr>
          <a:xfrm>
            <a:off x="1165745" y="1106975"/>
            <a:ext cx="7010700" cy="2795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19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 = 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(Object o :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* 31;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+ o.hashCode();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942" name="Google Shape;1942;p95"/>
          <p:cNvCxnSpPr/>
          <p:nvPr/>
        </p:nvCxnSpPr>
        <p:spPr>
          <a:xfrm flipH="1">
            <a:off x="5538250" y="1911525"/>
            <a:ext cx="264300" cy="457500"/>
          </a:xfrm>
          <a:prstGeom prst="straightConnector1">
            <a:avLst/>
          </a:prstGeom>
          <a:noFill/>
          <a:ln cap="flat" cmpd="sng" w="9525">
            <a:solidFill>
              <a:srgbClr val="AC202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3" name="Google Shape;1943;p95"/>
          <p:cNvCxnSpPr/>
          <p:nvPr/>
        </p:nvCxnSpPr>
        <p:spPr>
          <a:xfrm flipH="1">
            <a:off x="6757575" y="2268300"/>
            <a:ext cx="469500" cy="405600"/>
          </a:xfrm>
          <a:prstGeom prst="straightConnector1">
            <a:avLst/>
          </a:prstGeom>
          <a:noFill/>
          <a:ln cap="flat" cmpd="sng" w="9525">
            <a:solidFill>
              <a:srgbClr val="AC202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4" name="Google Shape;1944;p95"/>
          <p:cNvSpPr txBox="1"/>
          <p:nvPr/>
        </p:nvSpPr>
        <p:spPr>
          <a:xfrm>
            <a:off x="4844700" y="1580825"/>
            <a:ext cx="3196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elevate/smear </a:t>
            </a:r>
            <a:r>
              <a:rPr lang="en">
                <a:solidFill>
                  <a:srgbClr val="AC2020"/>
                </a:solidFill>
              </a:rPr>
              <a:t>the current hash code</a:t>
            </a:r>
            <a:endParaRPr>
              <a:solidFill>
                <a:srgbClr val="AC2020"/>
              </a:solidFill>
            </a:endParaRPr>
          </a:p>
        </p:txBody>
      </p:sp>
      <p:sp>
        <p:nvSpPr>
          <p:cNvPr id="1945" name="Google Shape;1945;p95"/>
          <p:cNvSpPr txBox="1"/>
          <p:nvPr/>
        </p:nvSpPr>
        <p:spPr>
          <a:xfrm>
            <a:off x="6020442" y="1935929"/>
            <a:ext cx="2368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add new item’s hash code</a:t>
            </a:r>
            <a:endParaRPr>
              <a:solidFill>
                <a:srgbClr val="AC2020"/>
              </a:solidFill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9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Recursive Data Structure </a:t>
            </a:r>
            <a:endParaRPr/>
          </a:p>
        </p:txBody>
      </p:sp>
      <p:sp>
        <p:nvSpPr>
          <p:cNvPr id="1951" name="Google Shape;1951;p9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Computation of the hashCode of a recursive data structure involves recursive computation.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example, binary tree hashCode (assuming sentinel leaves):</a:t>
            </a:r>
            <a:endParaRPr/>
          </a:p>
        </p:txBody>
      </p:sp>
      <p:sp>
        <p:nvSpPr>
          <p:cNvPr id="1952" name="Google Shape;1952;p96"/>
          <p:cNvSpPr txBox="1"/>
          <p:nvPr/>
        </p:nvSpPr>
        <p:spPr>
          <a:xfrm>
            <a:off x="1624350" y="1822575"/>
            <a:ext cx="5681100" cy="3220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b="1" sz="1900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 == null)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0;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  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.left.hashCode()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31 * </a:t>
            </a:r>
            <a:r>
              <a:rPr b="1" lang="en" sz="19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.right.hashCode();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176" name="Google Shape;176;p16"/>
          <p:cNvSpPr txBox="1"/>
          <p:nvPr>
            <p:ph idx="1" type="body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Create an array of booleans indexed by data!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Initially all values are false.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When an item is added, set appropriate index to true.</a:t>
            </a: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7664500" y="1057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7664500" y="1285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7664500" y="151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7664500" y="174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7664500" y="1971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7664500" y="220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7664500" y="242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4" name="Google Shape;184;p16"/>
          <p:cNvSpPr/>
          <p:nvPr/>
        </p:nvSpPr>
        <p:spPr>
          <a:xfrm>
            <a:off x="7664500" y="265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7664500" y="2894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6" name="Google Shape;186;p16"/>
          <p:cNvSpPr/>
          <p:nvPr/>
        </p:nvSpPr>
        <p:spPr>
          <a:xfrm>
            <a:off x="7664500" y="3123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7" name="Google Shape;187;p16"/>
          <p:cNvSpPr/>
          <p:nvPr/>
        </p:nvSpPr>
        <p:spPr>
          <a:xfrm>
            <a:off x="7664500" y="33517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8" name="Google Shape;188;p16"/>
          <p:cNvSpPr/>
          <p:nvPr/>
        </p:nvSpPr>
        <p:spPr>
          <a:xfrm>
            <a:off x="7664500" y="3580375"/>
            <a:ext cx="335400" cy="2370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9" name="Google Shape;189;p16"/>
          <p:cNvSpPr/>
          <p:nvPr/>
        </p:nvSpPr>
        <p:spPr>
          <a:xfrm>
            <a:off x="7664500" y="38089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Google Shape;190;p16"/>
          <p:cNvSpPr/>
          <p:nvPr/>
        </p:nvSpPr>
        <p:spPr>
          <a:xfrm>
            <a:off x="7664500" y="40375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7664500" y="42661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2" name="Google Shape;192;p16"/>
          <p:cNvSpPr/>
          <p:nvPr/>
        </p:nvSpPr>
        <p:spPr>
          <a:xfrm>
            <a:off x="7664500" y="4494775"/>
            <a:ext cx="335400" cy="2370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3" name="Google Shape;193;p16"/>
          <p:cNvSpPr txBox="1"/>
          <p:nvPr/>
        </p:nvSpPr>
        <p:spPr>
          <a:xfrm>
            <a:off x="7949252" y="981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4" name="Google Shape;194;p16"/>
          <p:cNvSpPr txBox="1"/>
          <p:nvPr/>
        </p:nvSpPr>
        <p:spPr>
          <a:xfrm>
            <a:off x="5264800" y="419920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195" name="Google Shape;195;p16"/>
          <p:cNvSpPr txBox="1"/>
          <p:nvPr/>
        </p:nvSpPr>
        <p:spPr>
          <a:xfrm>
            <a:off x="7661750" y="4746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96" name="Google Shape;196;p16"/>
          <p:cNvSpPr txBox="1"/>
          <p:nvPr/>
        </p:nvSpPr>
        <p:spPr>
          <a:xfrm>
            <a:off x="418350" y="3131575"/>
            <a:ext cx="4096200" cy="1693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 = new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diis.add(10);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diis.add(11);</a:t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97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Summary</a:t>
            </a:r>
            <a:endParaRPr sz="480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9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Tables in Java</a:t>
            </a:r>
            <a:endParaRPr/>
          </a:p>
        </p:txBody>
      </p:sp>
      <p:sp>
        <p:nvSpPr>
          <p:cNvPr id="1963" name="Google Shape;1963;p98"/>
          <p:cNvSpPr txBox="1"/>
          <p:nvPr>
            <p:ph idx="1" type="body"/>
          </p:nvPr>
        </p:nvSpPr>
        <p:spPr>
          <a:xfrm>
            <a:off x="243000" y="556500"/>
            <a:ext cx="84438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Hash tables: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i="1" lang="en"/>
              <a:t>Data</a:t>
            </a:r>
            <a:r>
              <a:rPr lang="en"/>
              <a:t> is converted into a hash code.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</a:t>
            </a:r>
            <a:r>
              <a:rPr b="1" lang="en"/>
              <a:t>hash code</a:t>
            </a:r>
            <a:r>
              <a:rPr lang="en"/>
              <a:t> is then </a:t>
            </a:r>
            <a:r>
              <a:rPr b="1" lang="en"/>
              <a:t>reduced</a:t>
            </a:r>
            <a:r>
              <a:rPr lang="en"/>
              <a:t> to a valid </a:t>
            </a:r>
            <a:r>
              <a:rPr i="1" lang="en"/>
              <a:t>index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1" lang="en"/>
              <a:t>Data </a:t>
            </a:r>
            <a:r>
              <a:rPr lang="en"/>
              <a:t>is then stored in a bucket corresponding to that </a:t>
            </a:r>
            <a:r>
              <a:rPr i="1" lang="en"/>
              <a:t>index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Resize when load factor N/M exceeds some constant.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items are spread out nicely, you get Θ(1) average runtime.</a:t>
            </a:r>
            <a:endParaRPr/>
          </a:p>
        </p:txBody>
      </p:sp>
      <p:sp>
        <p:nvSpPr>
          <p:cNvPr id="1964" name="Google Shape;1964;p98"/>
          <p:cNvSpPr txBox="1"/>
          <p:nvPr/>
        </p:nvSpPr>
        <p:spPr>
          <a:xfrm>
            <a:off x="326500" y="3330850"/>
            <a:ext cx="882300" cy="326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đậu hũ</a:t>
            </a:r>
            <a:endParaRPr/>
          </a:p>
        </p:txBody>
      </p:sp>
      <p:sp>
        <p:nvSpPr>
          <p:cNvPr id="1965" name="Google Shape;1965;p98"/>
          <p:cNvSpPr txBox="1"/>
          <p:nvPr/>
        </p:nvSpPr>
        <p:spPr>
          <a:xfrm>
            <a:off x="1526825" y="3330850"/>
            <a:ext cx="13854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hashCode()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966" name="Google Shape;1966;p98"/>
          <p:cNvCxnSpPr>
            <a:stCxn id="1964" idx="3"/>
            <a:endCxn id="1965" idx="1"/>
          </p:cNvCxnSpPr>
          <p:nvPr/>
        </p:nvCxnSpPr>
        <p:spPr>
          <a:xfrm>
            <a:off x="1208800" y="3493900"/>
            <a:ext cx="318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7" name="Google Shape;1967;p98"/>
          <p:cNvSpPr txBox="1"/>
          <p:nvPr/>
        </p:nvSpPr>
        <p:spPr>
          <a:xfrm>
            <a:off x="3215350" y="3330850"/>
            <a:ext cx="1333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-2108180664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968" name="Google Shape;1968;p98"/>
          <p:cNvCxnSpPr>
            <a:stCxn id="1965" idx="3"/>
            <a:endCxn id="1967" idx="1"/>
          </p:cNvCxnSpPr>
          <p:nvPr/>
        </p:nvCxnSpPr>
        <p:spPr>
          <a:xfrm>
            <a:off x="2912225" y="3493900"/>
            <a:ext cx="303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9" name="Google Shape;1969;p98"/>
          <p:cNvSpPr txBox="1"/>
          <p:nvPr/>
        </p:nvSpPr>
        <p:spPr>
          <a:xfrm>
            <a:off x="1012975" y="4307050"/>
            <a:ext cx="2202300" cy="326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Math.floorMod(x, 4)</a:t>
            </a:r>
            <a:endParaRPr/>
          </a:p>
        </p:txBody>
      </p:sp>
      <p:sp>
        <p:nvSpPr>
          <p:cNvPr id="1970" name="Google Shape;1970;p98"/>
          <p:cNvSpPr txBox="1"/>
          <p:nvPr/>
        </p:nvSpPr>
        <p:spPr>
          <a:xfrm>
            <a:off x="3936925" y="4307050"/>
            <a:ext cx="610200" cy="32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971" name="Google Shape;1971;p98"/>
          <p:cNvCxnSpPr>
            <a:stCxn id="1967" idx="2"/>
            <a:endCxn id="1969" idx="1"/>
          </p:cNvCxnSpPr>
          <p:nvPr/>
        </p:nvCxnSpPr>
        <p:spPr>
          <a:xfrm rot="5400000">
            <a:off x="2040850" y="2629150"/>
            <a:ext cx="813300" cy="2868900"/>
          </a:xfrm>
          <a:prstGeom prst="bentConnector4">
            <a:avLst>
              <a:gd fmla="val 39967" name="adj1"/>
              <a:gd fmla="val 108303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2" name="Google Shape;1972;p98"/>
          <p:cNvCxnSpPr>
            <a:stCxn id="1969" idx="3"/>
            <a:endCxn id="1970" idx="1"/>
          </p:cNvCxnSpPr>
          <p:nvPr/>
        </p:nvCxnSpPr>
        <p:spPr>
          <a:xfrm>
            <a:off x="3215275" y="4470100"/>
            <a:ext cx="721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3" name="Google Shape;1973;p98"/>
          <p:cNvSpPr txBox="1"/>
          <p:nvPr/>
        </p:nvSpPr>
        <p:spPr>
          <a:xfrm>
            <a:off x="479575" y="3010800"/>
            <a:ext cx="5769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data</a:t>
            </a:r>
            <a:endParaRPr i="1"/>
          </a:p>
        </p:txBody>
      </p:sp>
      <p:sp>
        <p:nvSpPr>
          <p:cNvPr id="1974" name="Google Shape;1974;p98"/>
          <p:cNvSpPr txBox="1"/>
          <p:nvPr/>
        </p:nvSpPr>
        <p:spPr>
          <a:xfrm>
            <a:off x="3215350" y="3010800"/>
            <a:ext cx="1102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code</a:t>
            </a:r>
            <a:endParaRPr b="1"/>
          </a:p>
        </p:txBody>
      </p:sp>
      <p:sp>
        <p:nvSpPr>
          <p:cNvPr id="1975" name="Google Shape;1975;p98"/>
          <p:cNvSpPr txBox="1"/>
          <p:nvPr/>
        </p:nvSpPr>
        <p:spPr>
          <a:xfrm>
            <a:off x="1474550" y="3010800"/>
            <a:ext cx="13854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hash function</a:t>
            </a:r>
            <a:endParaRPr b="1"/>
          </a:p>
        </p:txBody>
      </p:sp>
      <p:sp>
        <p:nvSpPr>
          <p:cNvPr id="1976" name="Google Shape;1976;p98"/>
          <p:cNvSpPr txBox="1"/>
          <p:nvPr/>
        </p:nvSpPr>
        <p:spPr>
          <a:xfrm>
            <a:off x="915275" y="4596028"/>
            <a:ext cx="799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reduce</a:t>
            </a:r>
            <a:endParaRPr b="1"/>
          </a:p>
        </p:txBody>
      </p:sp>
      <p:sp>
        <p:nvSpPr>
          <p:cNvPr id="1977" name="Google Shape;1977;p98"/>
          <p:cNvSpPr txBox="1"/>
          <p:nvPr/>
        </p:nvSpPr>
        <p:spPr>
          <a:xfrm>
            <a:off x="3936925" y="4596028"/>
            <a:ext cx="610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index</a:t>
            </a:r>
            <a:endParaRPr i="1"/>
          </a:p>
        </p:txBody>
      </p:sp>
      <p:sp>
        <p:nvSpPr>
          <p:cNvPr id="1978" name="Google Shape;1978;p98"/>
          <p:cNvSpPr txBox="1"/>
          <p:nvPr/>
        </p:nvSpPr>
        <p:spPr>
          <a:xfrm>
            <a:off x="5255625" y="4557375"/>
            <a:ext cx="317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*: Indicates “on average”.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†: Assuming items are evenly spread.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79" name="Google Shape;1979;p98"/>
          <p:cNvGraphicFramePr/>
          <p:nvPr/>
        </p:nvGraphicFramePr>
        <p:xfrm>
          <a:off x="5200800" y="26555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{E5F05C7D-5245-4DF9-81D3-8CF452E84C78}</a:tableStyleId>
              </a:tblPr>
              <a:tblGrid>
                <a:gridCol w="1515100"/>
                <a:gridCol w="1110800"/>
                <a:gridCol w="111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add(x)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Chaining Hash Table With No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…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r>
                        <a:rPr baseline="30000"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†</a:t>
                      </a:r>
                      <a:endParaRPr baseline="300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Θ(1)*</a:t>
                      </a:r>
                      <a:r>
                        <a:rPr baseline="30000" lang="en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†</a:t>
                      </a:r>
                      <a:endParaRPr baseline="300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99"/>
          <p:cNvSpPr txBox="1"/>
          <p:nvPr>
            <p:ph type="title"/>
          </p:nvPr>
        </p:nvSpPr>
        <p:spPr>
          <a:xfrm>
            <a:off x="928950" y="1779000"/>
            <a:ext cx="7286100" cy="158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Collision Resolution With Linear Probing (Extra)</a:t>
            </a:r>
            <a:endParaRPr sz="480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8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10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Addressing: An Alternate Disambiguation Strategy (Extra)</a:t>
            </a:r>
            <a:endParaRPr/>
          </a:p>
        </p:txBody>
      </p:sp>
      <p:sp>
        <p:nvSpPr>
          <p:cNvPr id="1990" name="Google Shape;1990;p10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alternate way to handle collisions is to use “open addressing”.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target bucket is already occupied, use a different bucket, e.g.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Linear probing: Use next address, and if already occupied, just keep scanning one by one.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Demo: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http://goo.gl/o5EDvb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Quadratic probing: Use next address, and if already occupied, try looking 4 ahead, then 9 ahead, then 16 ahead, …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Many more possibilities. See the optional reading for today (or CS170) for a more detailed look.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61B, we’ll settle for separate chaining.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0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996" name="Google Shape;1996;p10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http://www.nydailynews.com/news/national/couple-calls-911-forgotten-mcdonalds-hash-browns-article-1.1543096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http://en.wikipedia.org/wiki/Pigeonhole_principle#mediaviewer/File:TooManyPigeons.jpg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https://cookingplanit.com/public/uploads/inventory/hashbrown_1366322674.jpg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0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2" name="Google Shape;2002;p10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10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8" name="Google Shape;2008;p10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is the distinction between hash set, hash map, and hash table?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hash set is an implementation of the Set ADT using the “hash table” as its engine.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hash map is an implementation of the Map ADT using the “hash table” as its engine.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“hash table” is a way of storing information, where you have M buckets that store N items. Each item has a “hashCode” that tells you which of M buckets to put that item in.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